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18"/>
  </p:notesMasterIdLst>
  <p:sldIdLst>
    <p:sldId id="459" r:id="rId2"/>
    <p:sldId id="460" r:id="rId3"/>
    <p:sldId id="569" r:id="rId4"/>
    <p:sldId id="461" r:id="rId5"/>
    <p:sldId id="264" r:id="rId6"/>
    <p:sldId id="456" r:id="rId7"/>
    <p:sldId id="482" r:id="rId8"/>
    <p:sldId id="524" r:id="rId9"/>
    <p:sldId id="434" r:id="rId10"/>
    <p:sldId id="435" r:id="rId11"/>
    <p:sldId id="487" r:id="rId12"/>
    <p:sldId id="488" r:id="rId13"/>
    <p:sldId id="463" r:id="rId14"/>
    <p:sldId id="498" r:id="rId15"/>
    <p:sldId id="525" r:id="rId16"/>
    <p:sldId id="526" r:id="rId17"/>
    <p:sldId id="540" r:id="rId18"/>
    <p:sldId id="541" r:id="rId19"/>
    <p:sldId id="533" r:id="rId20"/>
    <p:sldId id="464" r:id="rId21"/>
    <p:sldId id="530" r:id="rId22"/>
    <p:sldId id="532" r:id="rId23"/>
    <p:sldId id="448" r:id="rId24"/>
    <p:sldId id="439" r:id="rId25"/>
    <p:sldId id="468" r:id="rId26"/>
    <p:sldId id="469" r:id="rId27"/>
    <p:sldId id="499" r:id="rId28"/>
    <p:sldId id="528" r:id="rId29"/>
    <p:sldId id="529" r:id="rId30"/>
    <p:sldId id="455" r:id="rId31"/>
    <p:sldId id="492" r:id="rId32"/>
    <p:sldId id="537" r:id="rId33"/>
    <p:sldId id="538" r:id="rId34"/>
    <p:sldId id="539" r:id="rId35"/>
    <p:sldId id="495" r:id="rId36"/>
    <p:sldId id="378" r:id="rId37"/>
    <p:sldId id="467" r:id="rId38"/>
    <p:sldId id="383" r:id="rId39"/>
    <p:sldId id="542" r:id="rId40"/>
    <p:sldId id="381" r:id="rId41"/>
    <p:sldId id="387" r:id="rId42"/>
    <p:sldId id="425" r:id="rId43"/>
    <p:sldId id="426" r:id="rId44"/>
    <p:sldId id="518" r:id="rId45"/>
    <p:sldId id="454" r:id="rId46"/>
    <p:sldId id="452" r:id="rId47"/>
    <p:sldId id="453" r:id="rId48"/>
    <p:sldId id="451" r:id="rId49"/>
    <p:sldId id="501" r:id="rId50"/>
    <p:sldId id="502" r:id="rId51"/>
    <p:sldId id="503" r:id="rId52"/>
    <p:sldId id="504" r:id="rId53"/>
    <p:sldId id="505" r:id="rId54"/>
    <p:sldId id="483" r:id="rId55"/>
    <p:sldId id="350" r:id="rId56"/>
    <p:sldId id="348" r:id="rId57"/>
    <p:sldId id="534" r:id="rId58"/>
    <p:sldId id="535" r:id="rId59"/>
    <p:sldId id="575" r:id="rId60"/>
    <p:sldId id="570" r:id="rId61"/>
    <p:sldId id="544" r:id="rId62"/>
    <p:sldId id="545" r:id="rId63"/>
    <p:sldId id="571" r:id="rId64"/>
    <p:sldId id="546" r:id="rId65"/>
    <p:sldId id="513" r:id="rId66"/>
    <p:sldId id="547" r:id="rId67"/>
    <p:sldId id="548" r:id="rId68"/>
    <p:sldId id="572" r:id="rId69"/>
    <p:sldId id="558" r:id="rId70"/>
    <p:sldId id="559" r:id="rId71"/>
    <p:sldId id="566" r:id="rId72"/>
    <p:sldId id="562" r:id="rId73"/>
    <p:sldId id="561" r:id="rId74"/>
    <p:sldId id="573" r:id="rId75"/>
    <p:sldId id="551" r:id="rId76"/>
    <p:sldId id="574" r:id="rId77"/>
    <p:sldId id="563" r:id="rId78"/>
    <p:sldId id="412" r:id="rId79"/>
    <p:sldId id="555" r:id="rId80"/>
    <p:sldId id="556" r:id="rId81"/>
    <p:sldId id="415" r:id="rId82"/>
    <p:sldId id="413" r:id="rId83"/>
    <p:sldId id="416" r:id="rId84"/>
    <p:sldId id="511" r:id="rId85"/>
    <p:sldId id="414" r:id="rId86"/>
    <p:sldId id="567" r:id="rId87"/>
    <p:sldId id="290" r:id="rId88"/>
    <p:sldId id="392" r:id="rId89"/>
    <p:sldId id="514" r:id="rId90"/>
    <p:sldId id="391" r:id="rId91"/>
    <p:sldId id="294" r:id="rId92"/>
    <p:sldId id="422" r:id="rId93"/>
    <p:sldId id="519" r:id="rId94"/>
    <p:sldId id="298" r:id="rId95"/>
    <p:sldId id="393" r:id="rId96"/>
    <p:sldId id="299" r:id="rId97"/>
    <p:sldId id="395" r:id="rId98"/>
    <p:sldId id="300" r:id="rId99"/>
    <p:sldId id="397" r:id="rId100"/>
    <p:sldId id="520" r:id="rId101"/>
    <p:sldId id="316" r:id="rId102"/>
    <p:sldId id="317" r:id="rId103"/>
    <p:sldId id="371" r:id="rId104"/>
    <p:sldId id="521" r:id="rId105"/>
    <p:sldId id="399" r:id="rId106"/>
    <p:sldId id="485" r:id="rId107"/>
    <p:sldId id="522" r:id="rId108"/>
    <p:sldId id="473" r:id="rId109"/>
    <p:sldId id="576" r:id="rId110"/>
    <p:sldId id="577" r:id="rId111"/>
    <p:sldId id="578" r:id="rId112"/>
    <p:sldId id="579" r:id="rId113"/>
    <p:sldId id="516" r:id="rId114"/>
    <p:sldId id="302" r:id="rId115"/>
    <p:sldId id="292" r:id="rId116"/>
    <p:sldId id="517" r:id="rId117"/>
  </p:sldIdLst>
  <p:sldSz cx="9144000" cy="6858000" type="screen4x3"/>
  <p:notesSz cx="6805613" cy="9939338"/>
  <p:embeddedFontLst>
    <p:embeddedFont>
      <p:font typeface="DX하늘구름" panose="02020600000000000000" pitchFamily="18" charset="-127"/>
      <p:regular r:id="rId119"/>
    </p:embeddedFont>
    <p:embeddedFont>
      <p:font typeface="경기천년제목 Light" panose="02020403020101020101" pitchFamily="18" charset="-127"/>
      <p:regular r:id="rId120"/>
    </p:embeddedFont>
    <p:embeddedFont>
      <p:font typeface="경기천년제목 Medium" panose="02020603020101020101" pitchFamily="18" charset="-127"/>
      <p:regular r:id="rId121"/>
    </p:embeddedFont>
    <p:embeddedFont>
      <p:font typeface="나눔고딕" panose="020D0604000000000000" pitchFamily="50" charset="-127"/>
      <p:regular r:id="rId122"/>
      <p:bold r:id="rId123"/>
    </p:embeddedFont>
    <p:embeddedFont>
      <p:font typeface="나눔스퀘어_ac Bold" panose="020B0600000101010101" pitchFamily="50" charset="-127"/>
      <p:bold r:id="rId124"/>
    </p:embeddedFont>
    <p:embeddedFont>
      <p:font typeface="동그라미재단B" panose="02020603020101020101" pitchFamily="18" charset="-127"/>
      <p:regular r:id="rId125"/>
    </p:embeddedFont>
    <p:embeddedFont>
      <p:font typeface="맑은 고딕" panose="020B0503020000020004" pitchFamily="50" charset="-127"/>
      <p:regular r:id="rId126"/>
      <p:bold r:id="rId127"/>
    </p:embeddedFont>
    <p:embeddedFont>
      <p:font typeface="양진체 " panose="02020503000000000000" pitchFamily="18" charset="-127"/>
      <p:regular r:id="rId128"/>
    </p:embeddedFont>
  </p:embeddedFontLst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601"/>
    <a:srgbClr val="FF7C80"/>
    <a:srgbClr val="66CCFF"/>
    <a:srgbClr val="82CCA7"/>
    <a:srgbClr val="46AC79"/>
    <a:srgbClr val="00CC66"/>
    <a:srgbClr val="CCECFF"/>
    <a:srgbClr val="FF9999"/>
    <a:srgbClr val="9E527F"/>
    <a:srgbClr val="CA26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41" autoAdjust="0"/>
    <p:restoredTop sz="96353" autoAdjust="0"/>
  </p:normalViewPr>
  <p:slideViewPr>
    <p:cSldViewPr>
      <p:cViewPr varScale="1">
        <p:scale>
          <a:sx n="108" d="100"/>
          <a:sy n="108" d="100"/>
        </p:scale>
        <p:origin x="54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45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font" Target="fonts/font5.fntdata"/><Relationship Id="rId128" Type="http://schemas.openxmlformats.org/officeDocument/2006/relationships/font" Target="fonts/font10.fntdata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notesMaster" Target="notesMasters/notesMaster1.xml"/><Relationship Id="rId126" Type="http://schemas.openxmlformats.org/officeDocument/2006/relationships/font" Target="fonts/font8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font" Target="fonts/font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font" Target="fonts/font6.fntdata"/><Relationship Id="rId12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font" Target="fonts/font1.fntdata"/><Relationship Id="rId127" Type="http://schemas.openxmlformats.org/officeDocument/2006/relationships/font" Target="fonts/font9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font" Target="fonts/font4.fntdata"/><Relationship Id="rId13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font" Target="fonts/font2.fntdata"/><Relationship Id="rId125" Type="http://schemas.openxmlformats.org/officeDocument/2006/relationships/font" Target="fonts/font7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364" cy="497126"/>
          </a:xfrm>
          <a:prstGeom prst="rect">
            <a:avLst/>
          </a:prstGeom>
        </p:spPr>
        <p:txBody>
          <a:bodyPr vert="horz" lIns="95656" tIns="47829" rIns="95656" bIns="47829" rtlCol="0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4662" y="0"/>
            <a:ext cx="2949363" cy="497126"/>
          </a:xfrm>
          <a:prstGeom prst="rect">
            <a:avLst/>
          </a:prstGeom>
        </p:spPr>
        <p:txBody>
          <a:bodyPr vert="horz" lIns="95656" tIns="47829" rIns="95656" bIns="47829" rtlCol="0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060125A3-497A-40CD-9653-1AC661A0B9DD}" type="datetimeFigureOut">
              <a:rPr lang="ko-KR" altLang="en-US"/>
              <a:pPr>
                <a:defRPr/>
              </a:pPr>
              <a:t>2022-04-21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56" tIns="47829" rIns="95656" bIns="47829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356" y="4720312"/>
            <a:ext cx="5444490" cy="4472543"/>
          </a:xfrm>
          <a:prstGeom prst="rect">
            <a:avLst/>
          </a:prstGeom>
        </p:spPr>
        <p:txBody>
          <a:bodyPr vert="horz" lIns="95656" tIns="47829" rIns="95656" bIns="47829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24"/>
            <a:ext cx="2949364" cy="497126"/>
          </a:xfrm>
          <a:prstGeom prst="rect">
            <a:avLst/>
          </a:prstGeom>
        </p:spPr>
        <p:txBody>
          <a:bodyPr vert="horz" lIns="95656" tIns="47829" rIns="95656" bIns="47829" rtlCol="0" anchor="b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4662" y="9440624"/>
            <a:ext cx="2949363" cy="497126"/>
          </a:xfrm>
          <a:prstGeom prst="rect">
            <a:avLst/>
          </a:prstGeom>
        </p:spPr>
        <p:txBody>
          <a:bodyPr vert="horz" wrap="square" lIns="95656" tIns="47829" rIns="95656" bIns="47829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300"/>
            </a:lvl1pPr>
          </a:lstStyle>
          <a:p>
            <a:fld id="{AF80B2AD-C7C8-42A0-BC9A-BADB3C88C746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92550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17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8C572A7C-7EF7-4B0A-BA34-D24549DFDE08}" type="slidenum">
              <a:rPr lang="ko-KR" altLang="en-US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62051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55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16249" indent="-274748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02166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543667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1985169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442552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899935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357317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14700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7C412C3-F765-4094-A9A6-7A616DBA4DAD}" type="slidenum">
              <a:rPr lang="ko-KR" altLang="en-US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3157179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053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12BB0FD1-F4A6-401E-A576-1AF537D57C1C}" type="slidenum">
              <a:rPr lang="ko-KR" altLang="en-US"/>
              <a:pPr/>
              <a:t>100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3857249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715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715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27361183-E332-450E-8C35-0B8684F02AA0}" type="slidenum">
              <a:rPr lang="ko-KR" altLang="en-US"/>
              <a:pPr/>
              <a:t>101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9398980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9203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9204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23929F80-AA98-49D1-80F4-AD6D0D3924B2}" type="slidenum">
              <a:rPr lang="ko-KR" altLang="en-US"/>
              <a:pPr/>
              <a:t>102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7238549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1251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BDF2A052-EB1E-4F06-87B6-86488588E474}" type="slidenum">
              <a:rPr lang="ko-KR" altLang="en-US"/>
              <a:pPr/>
              <a:t>103</a:t>
            </a:fld>
            <a:endParaRPr lang="ko-KR" altLang="en-US"/>
          </a:p>
        </p:txBody>
      </p:sp>
      <p:sp>
        <p:nvSpPr>
          <p:cNvPr id="181252" name="슬라이드 노트 개체 틀 4"/>
          <p:cNvSpPr>
            <a:spLocks noGrp="1" noChangeArrowheads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5923513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053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12BB0FD1-F4A6-401E-A576-1AF537D57C1C}" type="slidenum">
              <a:rPr lang="ko-KR" altLang="en-US"/>
              <a:pPr/>
              <a:t>104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0989510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534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534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8722321A-271F-4045-88A9-B150613CD9E7}" type="slidenum">
              <a:rPr lang="ko-KR" altLang="en-US"/>
              <a:pPr/>
              <a:t>105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4691607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7395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350AE0A7-9C40-49A1-B7EB-01D1BCCEC169}" type="slidenum">
              <a:rPr lang="ko-KR" altLang="en-US"/>
              <a:pPr/>
              <a:t>106</a:t>
            </a:fld>
            <a:endParaRPr lang="ko-KR" altLang="en-US"/>
          </a:p>
        </p:txBody>
      </p:sp>
      <p:sp>
        <p:nvSpPr>
          <p:cNvPr id="187396" name="슬라이드 노트 개체 틀 4"/>
          <p:cNvSpPr>
            <a:spLocks noGrp="1" noChangeArrowheads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2719908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053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12BB0FD1-F4A6-401E-A576-1AF537D57C1C}" type="slidenum">
              <a:rPr lang="ko-KR" altLang="en-US"/>
              <a:pPr/>
              <a:t>107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1053955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39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3C3D82E6-2CC7-4926-BA30-C7C0A49AE57C}" type="slidenum">
              <a:rPr lang="ko-KR" altLang="en-US"/>
              <a:pPr/>
              <a:t>108</a:t>
            </a:fld>
            <a:endParaRPr lang="ko-KR" altLang="en-US"/>
          </a:p>
        </p:txBody>
      </p:sp>
      <p:sp>
        <p:nvSpPr>
          <p:cNvPr id="193540" name="슬라이드 노트 개체 틀 4"/>
          <p:cNvSpPr>
            <a:spLocks noGrp="1" noChangeArrowheads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7913039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DEABA7D2-9D52-453D-8124-66C89BE03354}" type="slidenum">
              <a:rPr lang="ko-KR" altLang="en-US"/>
              <a:pPr/>
              <a:t>109</a:t>
            </a:fld>
            <a:endParaRPr lang="ko-KR" altLang="en-US"/>
          </a:p>
        </p:txBody>
      </p:sp>
      <p:sp>
        <p:nvSpPr>
          <p:cNvPr id="195588" name="슬라이드 노트 개체 틀 4"/>
          <p:cNvSpPr>
            <a:spLocks noGrp="1" noChangeArrowheads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1145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765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16249" indent="-274748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02166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543667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1985169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442552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899935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357317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14700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82DD18E4-CC05-4D98-8E64-3FE1081A61B3}" type="slidenum">
              <a:rPr lang="ko-KR" altLang="en-US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2375457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EC6B5D27-10A4-474B-96B2-A443F2303A77}" type="slidenum">
              <a:rPr lang="ko-KR" altLang="en-US"/>
              <a:pPr/>
              <a:t>110</a:t>
            </a:fld>
            <a:endParaRPr lang="ko-KR" altLang="en-US"/>
          </a:p>
        </p:txBody>
      </p:sp>
      <p:sp>
        <p:nvSpPr>
          <p:cNvPr id="197636" name="슬라이드 노트 개체 틀 4"/>
          <p:cNvSpPr>
            <a:spLocks noGrp="1" noChangeArrowheads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5666880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EC6B5D27-10A4-474B-96B2-A443F2303A77}" type="slidenum">
              <a:rPr lang="ko-KR" altLang="en-US"/>
              <a:pPr/>
              <a:t>111</a:t>
            </a:fld>
            <a:endParaRPr lang="ko-KR" altLang="en-US"/>
          </a:p>
        </p:txBody>
      </p:sp>
      <p:sp>
        <p:nvSpPr>
          <p:cNvPr id="197636" name="슬라이드 노트 개체 틀 4"/>
          <p:cNvSpPr>
            <a:spLocks noGrp="1" noChangeArrowheads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3944643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3D9AD98E-D1C4-4D5C-8915-93E3EB4FC16F}" type="slidenum">
              <a:rPr lang="ko-KR" altLang="en-US"/>
              <a:pPr/>
              <a:t>112</a:t>
            </a:fld>
            <a:endParaRPr lang="ko-KR" altLang="en-US"/>
          </a:p>
        </p:txBody>
      </p:sp>
      <p:sp>
        <p:nvSpPr>
          <p:cNvPr id="199684" name="슬라이드 노트 개체 틀 4"/>
          <p:cNvSpPr>
            <a:spLocks noGrp="1" noChangeArrowheads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865662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3D9AD98E-D1C4-4D5C-8915-93E3EB4FC16F}" type="slidenum">
              <a:rPr lang="ko-KR" altLang="en-US"/>
              <a:pPr/>
              <a:t>113</a:t>
            </a:fld>
            <a:endParaRPr lang="ko-KR" altLang="en-US"/>
          </a:p>
        </p:txBody>
      </p:sp>
      <p:sp>
        <p:nvSpPr>
          <p:cNvPr id="199684" name="슬라이드 노트 개체 틀 4"/>
          <p:cNvSpPr>
            <a:spLocks noGrp="1" noChangeArrowheads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3305857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17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8C572A7C-7EF7-4B0A-BA34-D24549DFDE08}" type="slidenum">
              <a:rPr lang="ko-KR" altLang="en-US">
                <a:solidFill>
                  <a:prstClr val="black"/>
                </a:solidFill>
              </a:rPr>
              <a:pPr/>
              <a:t>116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7802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2765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16249" indent="-274748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02166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543667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1985169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442552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899935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357317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14700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82DD18E4-CC05-4D98-8E64-3FE1081A61B3}" type="slidenum">
              <a:rPr lang="ko-KR" altLang="en-US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23754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970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AC9A20B-9B62-4817-95AF-F988E7C88F60}" type="slidenum">
              <a:rPr lang="ko-KR" altLang="en-US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18385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994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E0C0EC8E-32F8-4C0E-BFFF-FECDA24D9540}" type="slidenum">
              <a:rPr lang="ko-KR" altLang="en-US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7781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174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CA90270-AEEF-4991-AB90-66C2472843AF}" type="slidenum">
              <a:rPr lang="ko-KR" altLang="en-US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74497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174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CA90270-AEEF-4991-AB90-66C2472843AF}" type="slidenum">
              <a:rPr lang="ko-KR" altLang="en-US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58500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174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CA90270-AEEF-4991-AB90-66C2472843AF}" type="slidenum">
              <a:rPr lang="ko-KR" altLang="en-US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41083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174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CA90270-AEEF-4991-AB90-66C2472843AF}" type="slidenum">
              <a:rPr lang="ko-KR" altLang="en-US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62570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174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CA90270-AEEF-4991-AB90-66C2472843AF}" type="slidenum">
              <a:rPr lang="ko-KR" altLang="en-US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2452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22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558AE1A5-EFF7-4947-B2D5-CE8255F2B2C4}" type="slidenum">
              <a:rPr lang="ko-KR" altLang="en-US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32328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174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CA90270-AEEF-4991-AB90-66C2472843AF}" type="slidenum">
              <a:rPr lang="ko-KR" altLang="en-US"/>
              <a:pPr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73539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174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CA90270-AEEF-4991-AB90-66C2472843AF}" type="slidenum">
              <a:rPr lang="ko-KR" altLang="en-US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49242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174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CA90270-AEEF-4991-AB90-66C2472843AF}" type="slidenum">
              <a:rPr lang="ko-KR" altLang="en-US"/>
              <a:pPr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14257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198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46E9E167-D936-48FB-855C-3CCBAD12DC10}" type="slidenum">
              <a:rPr lang="ko-KR" altLang="en-US"/>
              <a:pPr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87892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81415" eaLnBrk="1" hangingPunct="1">
              <a:spcBef>
                <a:spcPct val="0"/>
              </a:spcBef>
            </a:pP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다국어입력 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: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일본어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한글고어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라틴문자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러시아문자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로마자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기호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독일어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프랑스어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몽골어 등 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(11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가지 문자 지원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)</a:t>
            </a:r>
            <a:endParaRPr lang="ko-KR" altLang="en-US">
              <a:latin typeface="경기천년제목 Medium" pitchFamily="18" charset="-127"/>
              <a:ea typeface="경기천년제목 Medium" pitchFamily="18" charset="-127"/>
            </a:endParaRPr>
          </a:p>
          <a:p>
            <a:pPr defTabSz="881415"/>
            <a:endParaRPr lang="ko-KR" altLang="en-US"/>
          </a:p>
        </p:txBody>
      </p:sp>
      <p:sp>
        <p:nvSpPr>
          <p:cNvPr id="4403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2B0D0BAD-CBDB-4BDB-80B8-33FD5FA49342}" type="slidenum">
              <a:rPr lang="ko-KR" altLang="en-US"/>
              <a:pPr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97829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81415" eaLnBrk="1" hangingPunct="1">
              <a:spcBef>
                <a:spcPct val="0"/>
              </a:spcBef>
            </a:pP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다국어입력 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: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일본어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한글고어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라틴문자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러시아문자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로마자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기호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독일어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프랑스어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몽골어 등 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(11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가지 문자 지원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)</a:t>
            </a:r>
            <a:endParaRPr lang="ko-KR" altLang="en-US">
              <a:latin typeface="경기천년제목 Medium" pitchFamily="18" charset="-127"/>
              <a:ea typeface="경기천년제목 Medium" pitchFamily="18" charset="-127"/>
            </a:endParaRPr>
          </a:p>
          <a:p>
            <a:pPr defTabSz="881415"/>
            <a:endParaRPr lang="ko-KR" altLang="en-US"/>
          </a:p>
        </p:txBody>
      </p:sp>
      <p:sp>
        <p:nvSpPr>
          <p:cNvPr id="46084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7EC7CE13-C0C8-4799-A6BD-8777181F3913}" type="slidenum">
              <a:rPr lang="ko-KR" altLang="en-US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9668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81415" eaLnBrk="1" hangingPunct="1">
              <a:spcBef>
                <a:spcPct val="0"/>
              </a:spcBef>
            </a:pP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다국어입력 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: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일본어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한글고어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라틴문자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러시아문자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로마자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기호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독일어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프랑스어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몽골어 등 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(11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가지 문자 지원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)</a:t>
            </a:r>
            <a:endParaRPr lang="ko-KR" altLang="en-US">
              <a:latin typeface="경기천년제목 Medium" pitchFamily="18" charset="-127"/>
              <a:ea typeface="경기천년제목 Medium" pitchFamily="18" charset="-127"/>
            </a:endParaRPr>
          </a:p>
          <a:p>
            <a:pPr defTabSz="881415"/>
            <a:endParaRPr lang="ko-KR" altLang="en-US"/>
          </a:p>
        </p:txBody>
      </p:sp>
      <p:sp>
        <p:nvSpPr>
          <p:cNvPr id="4813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37D83300-0231-4192-A13B-ACD09F791EBE}" type="slidenum">
              <a:rPr lang="ko-KR" altLang="en-US"/>
              <a:pPr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59040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81415" eaLnBrk="1" hangingPunct="1">
              <a:spcBef>
                <a:spcPct val="0"/>
              </a:spcBef>
            </a:pP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다국어입력 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: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일본어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한글고어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라틴문자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러시아문자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로마자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기호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독일어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프랑스어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, 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몽골어 등 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(11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가지 문자 지원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)</a:t>
            </a:r>
            <a:endParaRPr lang="ko-KR" altLang="en-US">
              <a:latin typeface="경기천년제목 Medium" pitchFamily="18" charset="-127"/>
              <a:ea typeface="경기천년제목 Medium" pitchFamily="18" charset="-127"/>
            </a:endParaRPr>
          </a:p>
          <a:p>
            <a:pPr defTabSz="881415"/>
            <a:endParaRPr lang="ko-KR" altLang="en-US"/>
          </a:p>
        </p:txBody>
      </p:sp>
      <p:sp>
        <p:nvSpPr>
          <p:cNvPr id="4813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37D83300-0231-4192-A13B-ACD09F791EBE}" type="slidenum">
              <a:rPr lang="ko-KR" altLang="en-US"/>
              <a:pPr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60347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018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9E672E16-38C7-48EC-8AD5-409CDCA74930}" type="slidenum">
              <a:rPr lang="ko-KR" altLang="en-US"/>
              <a:pPr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32547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018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9E672E16-38C7-48EC-8AD5-409CDCA74930}" type="slidenum">
              <a:rPr lang="ko-KR" altLang="en-US"/>
              <a:pPr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8688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22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558AE1A5-EFF7-4947-B2D5-CE8255F2B2C4}" type="slidenum">
              <a:rPr lang="ko-KR" altLang="en-US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7111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042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970C6667-D777-4353-838F-E8C7D6942142}" type="slidenum">
              <a:rPr lang="ko-KR" altLang="en-US"/>
              <a:pPr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101690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D59E6350-5DAE-41D0-982A-E3D49FB98901}" type="slidenum">
              <a:rPr lang="ko-KR" altLang="en-US"/>
              <a:pPr/>
              <a:t>31</a:t>
            </a:fld>
            <a:endParaRPr lang="ko-KR" altLang="en-US"/>
          </a:p>
        </p:txBody>
      </p:sp>
      <p:sp>
        <p:nvSpPr>
          <p:cNvPr id="62468" name="슬라이드 노트 개체 틀 4"/>
          <p:cNvSpPr>
            <a:spLocks noGrp="1" noChangeArrowheads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397050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D52BDF85-25E8-40D3-AD23-D91F0C45C27C}" type="slidenum">
              <a:rPr lang="ko-KR" altLang="en-US"/>
              <a:pPr/>
              <a:t>32</a:t>
            </a:fld>
            <a:endParaRPr lang="ko-KR" altLang="en-US"/>
          </a:p>
        </p:txBody>
      </p:sp>
      <p:sp>
        <p:nvSpPr>
          <p:cNvPr id="64516" name="슬라이드 노트 개체 틀 4"/>
          <p:cNvSpPr>
            <a:spLocks noGrp="1" noChangeArrowheads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794373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/>
              <a:t> ※ </a:t>
            </a:r>
            <a:r>
              <a:rPr lang="ko-KR" altLang="en-US"/>
              <a:t>유형별보기의 항목은 자료유형별로 서로 다름</a:t>
            </a:r>
          </a:p>
          <a:p>
            <a:r>
              <a:rPr lang="en-US" altLang="ko-KR"/>
              <a:t>        (</a:t>
            </a:r>
            <a:r>
              <a:rPr lang="ko-KR" altLang="en-US"/>
              <a:t>예시</a:t>
            </a:r>
            <a:r>
              <a:rPr lang="en-US" altLang="ko-KR"/>
              <a:t>1)</a:t>
            </a:r>
            <a:r>
              <a:rPr lang="ko-KR" altLang="en-US"/>
              <a:t>학위논문 </a:t>
            </a:r>
          </a:p>
          <a:p>
            <a:r>
              <a:rPr lang="ko-KR" altLang="en-US"/>
              <a:t>         </a:t>
            </a:r>
            <a:r>
              <a:rPr lang="en-US" altLang="ko-KR"/>
              <a:t>: </a:t>
            </a:r>
            <a:r>
              <a:rPr lang="ko-KR" altLang="en-US"/>
              <a:t>수여기관</a:t>
            </a:r>
            <a:r>
              <a:rPr lang="en-US" altLang="ko-KR"/>
              <a:t>, </a:t>
            </a:r>
            <a:r>
              <a:rPr lang="ko-KR" altLang="en-US"/>
              <a:t>발행년도 등</a:t>
            </a:r>
          </a:p>
          <a:p>
            <a:r>
              <a:rPr lang="ko-KR" altLang="en-US"/>
              <a:t>        </a:t>
            </a:r>
            <a:r>
              <a:rPr lang="en-US" altLang="ko-KR"/>
              <a:t>(</a:t>
            </a:r>
            <a:r>
              <a:rPr lang="ko-KR" altLang="en-US"/>
              <a:t>예시</a:t>
            </a:r>
            <a:r>
              <a:rPr lang="en-US" altLang="ko-KR"/>
              <a:t>2)</a:t>
            </a:r>
            <a:r>
              <a:rPr lang="ko-KR" altLang="en-US"/>
              <a:t>국내학술지논문</a:t>
            </a:r>
          </a:p>
          <a:p>
            <a:r>
              <a:rPr lang="ko-KR" altLang="en-US"/>
              <a:t>         </a:t>
            </a:r>
            <a:r>
              <a:rPr lang="en-US" altLang="ko-KR"/>
              <a:t>: </a:t>
            </a:r>
            <a:r>
              <a:rPr lang="ko-KR" altLang="en-US"/>
              <a:t>저자명</a:t>
            </a:r>
            <a:r>
              <a:rPr lang="en-US" altLang="ko-KR"/>
              <a:t>, </a:t>
            </a:r>
            <a:r>
              <a:rPr lang="ko-KR" altLang="en-US"/>
              <a:t>학술지명 등</a:t>
            </a:r>
          </a:p>
        </p:txBody>
      </p:sp>
      <p:sp>
        <p:nvSpPr>
          <p:cNvPr id="6861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2C52EB13-036C-4076-BCA6-BBDC421A2408}" type="slidenum">
              <a:rPr lang="ko-KR" altLang="en-US"/>
              <a:pPr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968138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/>
              <a:t> ※ </a:t>
            </a:r>
            <a:r>
              <a:rPr lang="ko-KR" altLang="en-US"/>
              <a:t>유형별보기의 항목은 자료유형별로 서로 다름</a:t>
            </a:r>
          </a:p>
          <a:p>
            <a:r>
              <a:rPr lang="en-US" altLang="ko-KR"/>
              <a:t>        (</a:t>
            </a:r>
            <a:r>
              <a:rPr lang="ko-KR" altLang="en-US"/>
              <a:t>예시</a:t>
            </a:r>
            <a:r>
              <a:rPr lang="en-US" altLang="ko-KR"/>
              <a:t>1)</a:t>
            </a:r>
            <a:r>
              <a:rPr lang="ko-KR" altLang="en-US"/>
              <a:t>학위논문 </a:t>
            </a:r>
          </a:p>
          <a:p>
            <a:r>
              <a:rPr lang="ko-KR" altLang="en-US"/>
              <a:t>         </a:t>
            </a:r>
            <a:r>
              <a:rPr lang="en-US" altLang="ko-KR"/>
              <a:t>: </a:t>
            </a:r>
            <a:r>
              <a:rPr lang="ko-KR" altLang="en-US"/>
              <a:t>수여기관</a:t>
            </a:r>
            <a:r>
              <a:rPr lang="en-US" altLang="ko-KR"/>
              <a:t>, </a:t>
            </a:r>
            <a:r>
              <a:rPr lang="ko-KR" altLang="en-US"/>
              <a:t>발행년도 등</a:t>
            </a:r>
          </a:p>
          <a:p>
            <a:r>
              <a:rPr lang="ko-KR" altLang="en-US"/>
              <a:t>        </a:t>
            </a:r>
            <a:r>
              <a:rPr lang="en-US" altLang="ko-KR"/>
              <a:t>(</a:t>
            </a:r>
            <a:r>
              <a:rPr lang="ko-KR" altLang="en-US"/>
              <a:t>예시</a:t>
            </a:r>
            <a:r>
              <a:rPr lang="en-US" altLang="ko-KR"/>
              <a:t>2)</a:t>
            </a:r>
            <a:r>
              <a:rPr lang="ko-KR" altLang="en-US"/>
              <a:t>국내학술지논문</a:t>
            </a:r>
          </a:p>
          <a:p>
            <a:r>
              <a:rPr lang="ko-KR" altLang="en-US"/>
              <a:t>         </a:t>
            </a:r>
            <a:r>
              <a:rPr lang="en-US" altLang="ko-KR"/>
              <a:t>: </a:t>
            </a:r>
            <a:r>
              <a:rPr lang="ko-KR" altLang="en-US"/>
              <a:t>저자명</a:t>
            </a:r>
            <a:r>
              <a:rPr lang="en-US" altLang="ko-KR"/>
              <a:t>, </a:t>
            </a:r>
            <a:r>
              <a:rPr lang="ko-KR" altLang="en-US"/>
              <a:t>학술지명 등</a:t>
            </a:r>
          </a:p>
        </p:txBody>
      </p:sp>
      <p:sp>
        <p:nvSpPr>
          <p:cNvPr id="6861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2C52EB13-036C-4076-BCA6-BBDC421A2408}" type="slidenum">
              <a:rPr lang="ko-KR" altLang="en-US"/>
              <a:pPr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0481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066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DF5CF6C3-4777-45A2-A04D-B2CE5E78BBB4}" type="slidenum">
              <a:rPr lang="ko-KR" altLang="en-US"/>
              <a:pPr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5768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270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C82400B7-E004-4F18-A8AE-85C4868F6883}" type="slidenum">
              <a:rPr lang="ko-KR" altLang="en-US"/>
              <a:pPr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521879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475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2ECBFAF0-BC35-4E51-9049-F17ABD678328}" type="slidenum">
              <a:rPr lang="ko-KR" altLang="en-US"/>
              <a:pPr/>
              <a:t>37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177532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6804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3C619FE5-590D-4BC2-BA93-ACD96BE565ED}" type="slidenum">
              <a:rPr lang="ko-KR" altLang="en-US"/>
              <a:pPr/>
              <a:t>38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018920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885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38BB4F40-4E60-448D-9EE0-A3DAEC9921B1}" type="slidenum">
              <a:rPr lang="ko-KR" altLang="en-US"/>
              <a:pPr/>
              <a:t>39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3867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26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63DB7042-3EF5-4A2B-A963-9C59D1031814}" type="slidenum">
              <a:rPr lang="ko-KR" altLang="en-US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303931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090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CF2C605D-52B1-416A-B34A-32FE2F2FB740}" type="slidenum">
              <a:rPr lang="ko-KR" altLang="en-US"/>
              <a:pPr/>
              <a:t>40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829331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294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5ECDD0E6-4F8C-4D00-8BA8-F13282563E6E}" type="slidenum">
              <a:rPr lang="ko-KR" altLang="en-US"/>
              <a:pPr/>
              <a:t>41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643245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7044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7AEC467B-13FB-4CB5-AA4A-C096D3EB0816}" type="slidenum">
              <a:rPr lang="ko-KR" altLang="en-US"/>
              <a:pPr/>
              <a:t>42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584411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909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1A187101-A117-482F-8ACF-07CD921AD65D}" type="slidenum">
              <a:rPr lang="ko-KR" altLang="en-US"/>
              <a:pPr/>
              <a:t>43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255484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499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5552F47F-78DD-4B90-9E8F-B3DA7D027C3E}" type="slidenum">
              <a:rPr lang="ko-KR" altLang="en-US"/>
              <a:pPr/>
              <a:t>44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726614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523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95EC7E6B-A0B1-4767-87A9-5DE9B764820D}" type="slidenum">
              <a:rPr lang="ko-KR" altLang="en-US"/>
              <a:pPr/>
              <a:t>45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361428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4B2DCBD0-523D-44EC-8BF3-CAAC4029FC71}" type="slidenum">
              <a:rPr lang="ko-KR" altLang="en-US"/>
              <a:pPr/>
              <a:t>46</a:t>
            </a:fld>
            <a:endParaRPr lang="ko-KR" altLang="en-US"/>
          </a:p>
        </p:txBody>
      </p:sp>
      <p:sp>
        <p:nvSpPr>
          <p:cNvPr id="99332" name="슬라이드 노트 개체 틀 4"/>
          <p:cNvSpPr>
            <a:spLocks noGrp="1" noChangeArrowheads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453307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13373C4F-1C4C-4104-A388-C72904665E37}" type="slidenum">
              <a:rPr lang="ko-KR" altLang="en-US"/>
              <a:pPr/>
              <a:t>47</a:t>
            </a:fld>
            <a:endParaRPr lang="ko-KR" altLang="en-US"/>
          </a:p>
        </p:txBody>
      </p:sp>
      <p:sp>
        <p:nvSpPr>
          <p:cNvPr id="101380" name="슬라이드 노트 개체 틀 4"/>
          <p:cNvSpPr>
            <a:spLocks noGrp="1" noChangeArrowheads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074925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90679C0-CFFB-450F-8263-E79251931866}" type="slidenum">
              <a:rPr lang="ko-KR" altLang="en-US"/>
              <a:pPr/>
              <a:t>48</a:t>
            </a:fld>
            <a:endParaRPr lang="ko-KR" altLang="en-US"/>
          </a:p>
        </p:txBody>
      </p:sp>
      <p:sp>
        <p:nvSpPr>
          <p:cNvPr id="97284" name="슬라이드 노트 개체 틀 5"/>
          <p:cNvSpPr>
            <a:spLocks noGrp="1" noChangeArrowheads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286905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42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F1308F7B-6932-4825-BE45-8BBEF5E79E55}" type="slidenum">
              <a:rPr lang="ko-KR" altLang="en-US"/>
              <a:pPr/>
              <a:t>49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1869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1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B848B136-1E97-4A6A-AFDF-F452C9B3DA0E}" type="slidenum">
              <a:rPr lang="ko-KR" altLang="en-US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284030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547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C10F5EE6-3167-4F6C-B3CB-B66D7C160176}" type="slidenum">
              <a:rPr lang="ko-KR" altLang="en-US"/>
              <a:pPr/>
              <a:t>50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476744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81415" eaLnBrk="1" hangingPunct="1">
              <a:spcBef>
                <a:spcPct val="0"/>
              </a:spcBef>
            </a:pPr>
            <a:r>
              <a:rPr lang="ko-KR" altLang="en-US"/>
              <a:t>국내 </a:t>
            </a:r>
            <a:r>
              <a:rPr lang="en-US" altLang="ko-KR"/>
              <a:t>780</a:t>
            </a:r>
            <a:r>
              <a:rPr lang="ko-KR" altLang="en-US"/>
              <a:t>여 개 도서관의 소장정보를 확인한 후 최대 </a:t>
            </a:r>
            <a:r>
              <a:rPr lang="en-US" altLang="ko-KR"/>
              <a:t>5</a:t>
            </a:r>
            <a:r>
              <a:rPr lang="ko-KR" altLang="en-US"/>
              <a:t>개 도서관을 선택하여 단행본을 대출하거나 문헌 복사서비스 신청이 가능합니다</a:t>
            </a:r>
            <a:r>
              <a:rPr lang="en-US" altLang="ko-KR"/>
              <a:t>. </a:t>
            </a:r>
            <a:endParaRPr lang="ko-KR" altLang="en-US"/>
          </a:p>
          <a:p>
            <a:pPr defTabSz="881415"/>
            <a:endParaRPr lang="ko-KR" altLang="en-US"/>
          </a:p>
        </p:txBody>
      </p:sp>
      <p:sp>
        <p:nvSpPr>
          <p:cNvPr id="107524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D096541-B957-4F40-8AEC-F6BA5BCC8409}" type="slidenum">
              <a:rPr lang="ko-KR" altLang="en-US"/>
              <a:pPr/>
              <a:t>51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699452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81415" eaLnBrk="1" hangingPunct="1">
              <a:spcBef>
                <a:spcPct val="0"/>
              </a:spcBef>
            </a:pPr>
            <a:r>
              <a:rPr lang="ko-KR" altLang="en-US"/>
              <a:t>국내 </a:t>
            </a:r>
            <a:r>
              <a:rPr lang="en-US" altLang="ko-KR"/>
              <a:t>780</a:t>
            </a:r>
            <a:r>
              <a:rPr lang="ko-KR" altLang="en-US"/>
              <a:t>여 개 도서관의 소장정보를 확인한 후 최대 </a:t>
            </a:r>
            <a:r>
              <a:rPr lang="en-US" altLang="ko-KR"/>
              <a:t>5</a:t>
            </a:r>
            <a:r>
              <a:rPr lang="ko-KR" altLang="en-US"/>
              <a:t>개 도서관을 선택하여 단행본을 대출하거나 문헌 복사서비스 신청이 가능합니다</a:t>
            </a:r>
            <a:r>
              <a:rPr lang="en-US" altLang="ko-KR"/>
              <a:t>. </a:t>
            </a:r>
            <a:endParaRPr lang="ko-KR" altLang="en-US"/>
          </a:p>
          <a:p>
            <a:pPr defTabSz="881415"/>
            <a:endParaRPr lang="ko-KR" altLang="en-US"/>
          </a:p>
        </p:txBody>
      </p:sp>
      <p:sp>
        <p:nvSpPr>
          <p:cNvPr id="10957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8DEAFA35-5C38-4412-B113-3059D4514D19}" type="slidenum">
              <a:rPr lang="ko-KR" altLang="en-US"/>
              <a:pPr/>
              <a:t>52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294734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81415" eaLnBrk="1" hangingPunct="1">
              <a:spcBef>
                <a:spcPct val="0"/>
              </a:spcBef>
            </a:pPr>
            <a:r>
              <a:rPr lang="ko-KR" altLang="en-US"/>
              <a:t>국내 </a:t>
            </a:r>
            <a:r>
              <a:rPr lang="en-US" altLang="ko-KR"/>
              <a:t>780</a:t>
            </a:r>
            <a:r>
              <a:rPr lang="ko-KR" altLang="en-US"/>
              <a:t>여 개 도서관의 소장정보를 확인한 후 최대 </a:t>
            </a:r>
            <a:r>
              <a:rPr lang="en-US" altLang="ko-KR"/>
              <a:t>5</a:t>
            </a:r>
            <a:r>
              <a:rPr lang="ko-KR" altLang="en-US"/>
              <a:t>개 도서관을 선택하여 단행본을 대출하거나 문헌 복사서비스 신청이 가능합니다</a:t>
            </a:r>
            <a:r>
              <a:rPr lang="en-US" altLang="ko-KR"/>
              <a:t>. </a:t>
            </a:r>
            <a:endParaRPr lang="ko-KR" altLang="en-US"/>
          </a:p>
          <a:p>
            <a:pPr defTabSz="881415"/>
            <a:endParaRPr lang="ko-KR" altLang="en-US"/>
          </a:p>
        </p:txBody>
      </p:sp>
      <p:sp>
        <p:nvSpPr>
          <p:cNvPr id="11162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9FADBCBD-EC45-4FFB-9B43-898C137ABB9E}" type="slidenum">
              <a:rPr lang="ko-KR" altLang="en-US"/>
              <a:pPr/>
              <a:t>53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743809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366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548CF7BF-AA2A-4E27-A594-1235EA128211}" type="slidenum">
              <a:rPr lang="ko-KR" altLang="en-US"/>
              <a:pPr/>
              <a:t>54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683122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17764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BB75BFA3-12CB-4B03-859F-B0DABCE0D660}" type="slidenum">
              <a:rPr lang="ko-KR" altLang="en-US"/>
              <a:pPr/>
              <a:t>55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389118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571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7CE3E9B3-7079-4C16-A11C-7A3EA0043CF2}" type="slidenum">
              <a:rPr lang="ko-KR" altLang="en-US"/>
              <a:pPr/>
              <a:t>56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73340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46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16249" indent="-274748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02166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543667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1985169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442552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899935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357317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14700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C9A6B956-7D8D-4ACA-BCA8-2FA3210E2E59}" type="slidenum">
              <a:rPr lang="ko-KR" altLang="en-US"/>
              <a:pPr/>
              <a:t>57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3555730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46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16249" indent="-274748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02166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543667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1985169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442552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899935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357317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14700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C9A6B956-7D8D-4ACA-BCA8-2FA3210E2E59}" type="slidenum">
              <a:rPr lang="ko-KR" altLang="en-US"/>
              <a:pPr/>
              <a:t>58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132962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46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16249" indent="-274748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02166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543667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1985169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442552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899935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357317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14700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C9A6B956-7D8D-4ACA-BCA8-2FA3210E2E59}" type="slidenum">
              <a:rPr lang="ko-KR" altLang="en-US"/>
              <a:pPr/>
              <a:t>59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5560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364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819E4474-B843-4F53-9036-95B7427F4EF2}" type="slidenum">
              <a:rPr lang="ko-KR" altLang="en-US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28753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571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7CE3E9B3-7079-4C16-A11C-7A3EA0043CF2}" type="slidenum">
              <a:rPr lang="ko-KR" altLang="en-US"/>
              <a:pPr/>
              <a:t>60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042504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186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F18F8A13-498F-43C8-B1B0-5933B08E9D43}" type="slidenum">
              <a:rPr lang="ko-KR" altLang="en-US"/>
              <a:pPr/>
              <a:t>61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759696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390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C455D811-7BB3-4315-9B94-6BC50592CE0D}" type="slidenum">
              <a:rPr lang="ko-KR" altLang="en-US"/>
              <a:pPr/>
              <a:t>62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441213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571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7CE3E9B3-7079-4C16-A11C-7A3EA0043CF2}" type="slidenum">
              <a:rPr lang="ko-KR" altLang="en-US"/>
              <a:pPr/>
              <a:t>63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211942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95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189C6BA0-60BA-46FA-B643-6402E6C884C0}" type="slidenum">
              <a:rPr lang="ko-KR" altLang="en-US"/>
              <a:pPr/>
              <a:t>64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803959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8484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91A665D9-D04D-499F-BB0C-F134D4361714}" type="slidenum">
              <a:rPr lang="ko-KR" altLang="en-US"/>
              <a:pPr/>
              <a:t>65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811268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004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24BD53A0-08D7-4D10-8127-6284FBBD547D}" type="slidenum">
              <a:rPr lang="ko-KR" altLang="en-US"/>
              <a:pPr/>
              <a:t>66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956669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/>
              <a:t> (DB</a:t>
            </a:r>
            <a:r>
              <a:rPr lang="ko-KR" altLang="en-US"/>
              <a:t>제공사의 정책에 의해 </a:t>
            </a:r>
            <a:r>
              <a:rPr lang="en-US" altLang="ko-KR"/>
              <a:t>Discovery Solution</a:t>
            </a:r>
            <a:r>
              <a:rPr lang="ko-KR" altLang="en-US"/>
              <a:t>에 통합색인을</a:t>
            </a:r>
            <a:r>
              <a:rPr lang="en-US" altLang="ko-KR"/>
              <a:t> </a:t>
            </a:r>
            <a:r>
              <a:rPr lang="ko-KR" altLang="en-US"/>
              <a:t>구축할 수 없는 </a:t>
            </a:r>
            <a:r>
              <a:rPr lang="en-US" altLang="ko-KR"/>
              <a:t>DB)</a:t>
            </a:r>
            <a:endParaRPr lang="ko-KR" altLang="en-US"/>
          </a:p>
        </p:txBody>
      </p:sp>
      <p:sp>
        <p:nvSpPr>
          <p:cNvPr id="13005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EA3E3E3-7FCB-4C48-8B1B-6BDC31AF223C}" type="slidenum">
              <a:rPr lang="ko-KR" altLang="en-US"/>
              <a:pPr/>
              <a:t>67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115916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571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7CE3E9B3-7079-4C16-A11C-7A3EA0043CF2}" type="slidenum">
              <a:rPr lang="ko-KR" altLang="en-US"/>
              <a:pPr/>
              <a:t>68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1380654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95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189C6BA0-60BA-46FA-B643-6402E6C884C0}" type="slidenum">
              <a:rPr lang="ko-KR" altLang="en-US"/>
              <a:pPr/>
              <a:t>69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08752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41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DF561503-A335-4130-A7B9-A9AC11E3EB02}" type="slidenum">
              <a:rPr lang="ko-KR" altLang="en-US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8661726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95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189C6BA0-60BA-46FA-B643-6402E6C884C0}" type="slidenum">
              <a:rPr lang="ko-KR" altLang="en-US"/>
              <a:pPr/>
              <a:t>70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626688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95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189C6BA0-60BA-46FA-B643-6402E6C884C0}" type="slidenum">
              <a:rPr lang="ko-KR" altLang="en-US"/>
              <a:pPr/>
              <a:t>71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032362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95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189C6BA0-60BA-46FA-B643-6402E6C884C0}" type="slidenum">
              <a:rPr lang="ko-KR" altLang="en-US"/>
              <a:pPr/>
              <a:t>72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7595955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95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189C6BA0-60BA-46FA-B643-6402E6C884C0}" type="slidenum">
              <a:rPr lang="ko-KR" altLang="en-US"/>
              <a:pPr/>
              <a:t>73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1134496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571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7CE3E9B3-7079-4C16-A11C-7A3EA0043CF2}" type="slidenum">
              <a:rPr lang="ko-KR" altLang="en-US"/>
              <a:pPr/>
              <a:t>74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496427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/>
              <a:t> (DB</a:t>
            </a:r>
            <a:r>
              <a:rPr lang="ko-KR" altLang="en-US"/>
              <a:t>제공사의 정책에 의해 </a:t>
            </a:r>
            <a:r>
              <a:rPr lang="en-US" altLang="ko-KR"/>
              <a:t>Discovery Solution</a:t>
            </a:r>
            <a:r>
              <a:rPr lang="ko-KR" altLang="en-US"/>
              <a:t>에 통합색인을</a:t>
            </a:r>
            <a:r>
              <a:rPr lang="en-US" altLang="ko-KR"/>
              <a:t> </a:t>
            </a:r>
            <a:r>
              <a:rPr lang="ko-KR" altLang="en-US"/>
              <a:t>구축할 수 없는 </a:t>
            </a:r>
            <a:r>
              <a:rPr lang="en-US" altLang="ko-KR"/>
              <a:t>DB)</a:t>
            </a:r>
            <a:endParaRPr lang="ko-KR" altLang="en-US"/>
          </a:p>
        </p:txBody>
      </p:sp>
      <p:sp>
        <p:nvSpPr>
          <p:cNvPr id="13005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EA3E3E3-7FCB-4C48-8B1B-6BDC31AF223C}" type="slidenum">
              <a:rPr lang="ko-KR" altLang="en-US"/>
              <a:pPr/>
              <a:t>75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105797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/>
              <a:t> (DB</a:t>
            </a:r>
            <a:r>
              <a:rPr lang="ko-KR" altLang="en-US"/>
              <a:t>제공사의 정책에 의해 </a:t>
            </a:r>
            <a:r>
              <a:rPr lang="en-US" altLang="ko-KR"/>
              <a:t>Discovery Solution</a:t>
            </a:r>
            <a:r>
              <a:rPr lang="ko-KR" altLang="en-US"/>
              <a:t>에 통합색인을</a:t>
            </a:r>
            <a:r>
              <a:rPr lang="en-US" altLang="ko-KR"/>
              <a:t> </a:t>
            </a:r>
            <a:r>
              <a:rPr lang="ko-KR" altLang="en-US"/>
              <a:t>구축할 수 없는 </a:t>
            </a:r>
            <a:r>
              <a:rPr lang="en-US" altLang="ko-KR"/>
              <a:t>DB)</a:t>
            </a:r>
            <a:endParaRPr lang="ko-KR" altLang="en-US"/>
          </a:p>
        </p:txBody>
      </p:sp>
      <p:sp>
        <p:nvSpPr>
          <p:cNvPr id="13005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EA3E3E3-7FCB-4C48-8B1B-6BDC31AF223C}" type="slidenum">
              <a:rPr lang="ko-KR" altLang="en-US"/>
              <a:pPr/>
              <a:t>76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1966499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/>
              <a:t> (DB</a:t>
            </a:r>
            <a:r>
              <a:rPr lang="ko-KR" altLang="en-US"/>
              <a:t>제공사의 정책에 의해 </a:t>
            </a:r>
            <a:r>
              <a:rPr lang="en-US" altLang="ko-KR"/>
              <a:t>Discovery Solution</a:t>
            </a:r>
            <a:r>
              <a:rPr lang="ko-KR" altLang="en-US"/>
              <a:t>에 통합색인을</a:t>
            </a:r>
            <a:r>
              <a:rPr lang="en-US" altLang="ko-KR"/>
              <a:t> </a:t>
            </a:r>
            <a:r>
              <a:rPr lang="ko-KR" altLang="en-US"/>
              <a:t>구축할 수 없는 </a:t>
            </a:r>
            <a:r>
              <a:rPr lang="en-US" altLang="ko-KR"/>
              <a:t>DB)</a:t>
            </a:r>
            <a:endParaRPr lang="ko-KR" altLang="en-US"/>
          </a:p>
        </p:txBody>
      </p:sp>
      <p:sp>
        <p:nvSpPr>
          <p:cNvPr id="13005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EA3E3E3-7FCB-4C48-8B1B-6BDC31AF223C}" type="slidenum">
              <a:rPr lang="ko-KR" altLang="en-US"/>
              <a:pPr/>
              <a:t>77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1299733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10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21F34F47-1AFE-4915-B1AC-6CBEE69BA57A}" type="slidenum">
              <a:rPr lang="ko-KR" altLang="en-US"/>
              <a:pPr/>
              <a:t>78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0464112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10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21F34F47-1AFE-4915-B1AC-6CBEE69BA57A}" type="slidenum">
              <a:rPr lang="ko-KR" altLang="en-US"/>
              <a:pPr/>
              <a:t>79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58546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46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16249" indent="-274748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02166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543667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1985169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442552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899935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357317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14700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C9A6B956-7D8D-4ACA-BCA8-2FA3210E2E59}" type="slidenum">
              <a:rPr lang="ko-KR" altLang="en-US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1437911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14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A83B8008-91AC-4A6F-8364-D531FFE5877D}" type="slidenum">
              <a:rPr lang="ko-KR" altLang="en-US"/>
              <a:pPr/>
              <a:t>80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7005972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14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A83B8008-91AC-4A6F-8364-D531FFE5877D}" type="slidenum">
              <a:rPr lang="ko-KR" altLang="en-US"/>
              <a:pPr/>
              <a:t>81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6052812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60000"/>
              </a:lnSpc>
            </a:pP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구독여부에 따라 시간대별로 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RISS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에서 이용 가능</a:t>
            </a:r>
            <a:endParaRPr lang="en-US" altLang="ko-KR">
              <a:latin typeface="경기천년제목 Medium" pitchFamily="18" charset="-127"/>
              <a:ea typeface="경기천년제목 Medium" pitchFamily="18" charset="-127"/>
            </a:endParaRPr>
          </a:p>
          <a:p>
            <a:pPr algn="just">
              <a:lnSpc>
                <a:spcPct val="160000"/>
              </a:lnSpc>
            </a:pP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(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구독 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DB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는 매년 변경될 수 있음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)</a:t>
            </a:r>
            <a:endParaRPr lang="ko-KR" altLang="en-US">
              <a:latin typeface="경기천년제목 Medium" pitchFamily="18" charset="-127"/>
              <a:ea typeface="경기천년제목 Medium" pitchFamily="18" charset="-127"/>
            </a:endParaRPr>
          </a:p>
          <a:p>
            <a:endParaRPr lang="ko-KR" altLang="en-US"/>
          </a:p>
        </p:txBody>
      </p:sp>
      <p:sp>
        <p:nvSpPr>
          <p:cNvPr id="13619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8234F22B-3855-4C29-B5A1-A4A244D646AC}" type="slidenum">
              <a:rPr lang="ko-KR" altLang="en-US"/>
              <a:pPr/>
              <a:t>82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0469808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60000"/>
              </a:lnSpc>
            </a:pP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구독여부에 따라 시간대별로 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RISS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에서 이용 가능</a:t>
            </a:r>
            <a:endParaRPr lang="en-US" altLang="ko-KR">
              <a:latin typeface="경기천년제목 Medium" pitchFamily="18" charset="-127"/>
              <a:ea typeface="경기천년제목 Medium" pitchFamily="18" charset="-127"/>
            </a:endParaRPr>
          </a:p>
          <a:p>
            <a:pPr algn="just">
              <a:lnSpc>
                <a:spcPct val="160000"/>
              </a:lnSpc>
            </a:pP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(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구독 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DB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는 매년 변경될 수 있음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)</a:t>
            </a:r>
            <a:endParaRPr lang="ko-KR" altLang="en-US">
              <a:latin typeface="경기천년제목 Medium" pitchFamily="18" charset="-127"/>
              <a:ea typeface="경기천년제목 Medium" pitchFamily="18" charset="-127"/>
            </a:endParaRPr>
          </a:p>
          <a:p>
            <a:endParaRPr lang="ko-KR" altLang="en-US"/>
          </a:p>
        </p:txBody>
      </p:sp>
      <p:sp>
        <p:nvSpPr>
          <p:cNvPr id="138244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E9DFCFE0-D114-4E98-997E-E75D5E427AE3}" type="slidenum">
              <a:rPr lang="ko-KR" altLang="en-US"/>
              <a:pPr/>
              <a:t>83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0590616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60000"/>
              </a:lnSpc>
            </a:pP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구독여부에 따라 시간대별로 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RISS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에서 이용 가능</a:t>
            </a:r>
            <a:endParaRPr lang="en-US" altLang="ko-KR">
              <a:latin typeface="경기천년제목 Medium" pitchFamily="18" charset="-127"/>
              <a:ea typeface="경기천년제목 Medium" pitchFamily="18" charset="-127"/>
            </a:endParaRPr>
          </a:p>
          <a:p>
            <a:pPr algn="just">
              <a:lnSpc>
                <a:spcPct val="160000"/>
              </a:lnSpc>
            </a:pP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(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구독 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DB</a:t>
            </a:r>
            <a:r>
              <a:rPr lang="ko-KR" altLang="en-US">
                <a:latin typeface="경기천년제목 Medium" pitchFamily="18" charset="-127"/>
                <a:ea typeface="경기천년제목 Medium" pitchFamily="18" charset="-127"/>
              </a:rPr>
              <a:t>는 매년 변경될 수 있음</a:t>
            </a:r>
            <a:r>
              <a:rPr lang="en-US" altLang="ko-KR">
                <a:latin typeface="경기천년제목 Medium" pitchFamily="18" charset="-127"/>
                <a:ea typeface="경기천년제목 Medium" pitchFamily="18" charset="-127"/>
              </a:rPr>
              <a:t>)</a:t>
            </a:r>
            <a:endParaRPr lang="ko-KR" altLang="en-US">
              <a:latin typeface="경기천년제목 Medium" pitchFamily="18" charset="-127"/>
              <a:ea typeface="경기천년제목 Medium" pitchFamily="18" charset="-127"/>
            </a:endParaRPr>
          </a:p>
          <a:p>
            <a:endParaRPr lang="ko-KR" altLang="en-US"/>
          </a:p>
        </p:txBody>
      </p:sp>
      <p:sp>
        <p:nvSpPr>
          <p:cNvPr id="138244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E9DFCFE0-D114-4E98-997E-E75D5E427AE3}" type="slidenum">
              <a:rPr lang="ko-KR" altLang="en-US"/>
              <a:pPr/>
              <a:t>84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9933997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29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740493E-5FA8-4210-AC92-CD4918F2A776}" type="slidenum">
              <a:rPr lang="ko-KR" altLang="en-US"/>
              <a:pPr/>
              <a:t>85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249011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366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548CF7BF-AA2A-4E27-A594-1235EA128211}" type="slidenum">
              <a:rPr lang="ko-KR" altLang="en-US"/>
              <a:pPr/>
              <a:t>86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1243066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053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12BB0FD1-F4A6-401E-A576-1AF537D57C1C}" type="slidenum">
              <a:rPr lang="ko-KR" altLang="en-US"/>
              <a:pPr/>
              <a:t>87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0867111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258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1D87CF70-2384-42A1-954B-768061878980}" type="slidenum">
              <a:rPr lang="ko-KR" altLang="en-US"/>
              <a:pPr/>
              <a:t>88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2735115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258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1D87CF70-2384-42A1-954B-768061878980}" type="slidenum">
              <a:rPr lang="ko-KR" altLang="en-US"/>
              <a:pPr/>
              <a:t>89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58060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50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16249" indent="-274748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02166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543667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1985169" indent="-219163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442552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899935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357317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14700" indent="-2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A24AB1B4-9867-4584-8C0D-B10453CED2C9}" type="slidenum">
              <a:rPr lang="ko-KR" altLang="en-US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7977709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462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808571DE-26B6-44AF-B56E-74604B65DE3D}" type="slidenum">
              <a:rPr lang="ko-KR" altLang="en-US"/>
              <a:pPr/>
              <a:t>90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9997354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667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186F08FD-0D59-4170-9A76-D22DF90B3F88}" type="slidenum">
              <a:rPr lang="ko-KR" altLang="en-US"/>
              <a:pPr/>
              <a:t>91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9949635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8724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7872CAB2-D7EB-447C-8AB9-882C2A592E47}" type="slidenum">
              <a:rPr lang="ko-KR" altLang="en-US"/>
              <a:pPr/>
              <a:t>92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5321842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053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12BB0FD1-F4A6-401E-A576-1AF537D57C1C}" type="slidenum">
              <a:rPr lang="ko-KR" altLang="en-US"/>
              <a:pPr/>
              <a:t>93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7749959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1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282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F15DEC50-0557-43B1-872D-EC072198A1BC}" type="slidenum">
              <a:rPr lang="ko-KR" altLang="en-US"/>
              <a:pPr/>
              <a:t>94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9783366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4867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4868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E286E21-DA49-4ED7-B15E-46B7E2FF00FE}" type="slidenum">
              <a:rPr lang="ko-KR" altLang="en-US"/>
              <a:pPr/>
              <a:t>95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8063476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6915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81415" eaLnBrk="1" hangingPunct="1">
              <a:spcBef>
                <a:spcPct val="0"/>
              </a:spcBef>
            </a:pPr>
            <a:r>
              <a:rPr lang="en-US" altLang="ko-KR"/>
              <a:t>PQDT- </a:t>
            </a:r>
            <a:r>
              <a:rPr lang="ko-KR" altLang="en-US"/>
              <a:t>해외석박사학위논문</a:t>
            </a:r>
            <a:endParaRPr lang="en-US" altLang="ko-KR"/>
          </a:p>
          <a:p>
            <a:pPr defTabSz="881415"/>
            <a:r>
              <a:rPr lang="en-US" altLang="ko-KR"/>
              <a:t>※ </a:t>
            </a:r>
            <a:r>
              <a:rPr lang="ko-KR" altLang="en-US"/>
              <a:t>단행본과 학술지논문의 경우에는 추가비용</a:t>
            </a:r>
            <a:r>
              <a:rPr lang="en-US" altLang="ko-KR"/>
              <a:t>(35,000</a:t>
            </a:r>
            <a:r>
              <a:rPr lang="ko-KR" altLang="en-US"/>
              <a:t>원</a:t>
            </a:r>
            <a:r>
              <a:rPr lang="en-US" altLang="ko-KR"/>
              <a:t>) </a:t>
            </a:r>
            <a:r>
              <a:rPr lang="ko-KR" altLang="en-US"/>
              <a:t>지원</a:t>
            </a:r>
            <a:r>
              <a:rPr lang="en-US" altLang="ko-KR"/>
              <a:t>, </a:t>
            </a:r>
            <a:r>
              <a:rPr lang="ko-KR" altLang="en-US"/>
              <a:t>학위논문과 </a:t>
            </a:r>
            <a:r>
              <a:rPr lang="en-US" altLang="ko-KR"/>
              <a:t>PQDT</a:t>
            </a:r>
            <a:r>
              <a:rPr lang="ko-KR" altLang="en-US"/>
              <a:t>는 신청 시 </a:t>
            </a:r>
            <a:r>
              <a:rPr lang="en-US" altLang="ko-KR"/>
              <a:t>35,000</a:t>
            </a:r>
            <a:r>
              <a:rPr lang="ko-KR" altLang="en-US"/>
              <a:t>원 비용지원</a:t>
            </a:r>
          </a:p>
          <a:p>
            <a:pPr defTabSz="881415"/>
            <a:r>
              <a:rPr lang="ko-KR" altLang="en-US"/>
              <a:t>단</a:t>
            </a:r>
            <a:r>
              <a:rPr lang="en-US" altLang="ko-KR"/>
              <a:t>, PQDT </a:t>
            </a:r>
            <a:r>
              <a:rPr lang="ko-KR" altLang="en-US"/>
              <a:t>학위논문은 </a:t>
            </a:r>
            <a:r>
              <a:rPr lang="en-US" altLang="ko-KR"/>
              <a:t>38</a:t>
            </a:r>
            <a:r>
              <a:rPr lang="ko-KR" altLang="en-US"/>
              <a:t>달러 적용</a:t>
            </a:r>
            <a:r>
              <a:rPr lang="en-US" altLang="ko-KR"/>
              <a:t>(PDF </a:t>
            </a:r>
            <a:r>
              <a:rPr lang="ko-KR" altLang="en-US"/>
              <a:t>이외에는 비용지원 불가</a:t>
            </a:r>
            <a:r>
              <a:rPr lang="en-US" altLang="ko-KR"/>
              <a:t>)</a:t>
            </a:r>
            <a:r>
              <a:rPr lang="ko-KR" altLang="en-US"/>
              <a:t> </a:t>
            </a:r>
            <a:endParaRPr lang="en-US" altLang="ko-KR"/>
          </a:p>
          <a:p>
            <a:pPr defTabSz="881415"/>
            <a:r>
              <a:rPr lang="ko-KR" altLang="en-US"/>
              <a:t>소속 기관 담당 사서의 승인 이후 이용 가능합니다</a:t>
            </a:r>
            <a:r>
              <a:rPr lang="en-US" altLang="ko-KR"/>
              <a:t>. </a:t>
            </a:r>
          </a:p>
          <a:p>
            <a:pPr defTabSz="881415"/>
            <a:r>
              <a:rPr lang="ko-KR" altLang="en-US"/>
              <a:t>승인을 받은 이용자는 </a:t>
            </a:r>
            <a:r>
              <a:rPr lang="en-US" altLang="ko-KR"/>
              <a:t>EDDS </a:t>
            </a:r>
            <a:r>
              <a:rPr lang="ko-KR" altLang="en-US"/>
              <a:t>신청과정에서 비용지원금액이 자동 적용됩니다</a:t>
            </a:r>
            <a:r>
              <a:rPr lang="en-US" altLang="ko-KR"/>
              <a:t>.</a:t>
            </a:r>
          </a:p>
          <a:p>
            <a:pPr defTabSz="881415"/>
            <a:r>
              <a:rPr lang="ko-KR" altLang="en-US"/>
              <a:t>전체 이용자의 비용지원은 </a:t>
            </a:r>
            <a:r>
              <a:rPr lang="en-US" altLang="ko-KR"/>
              <a:t>2019</a:t>
            </a:r>
            <a:r>
              <a:rPr lang="ko-KR" altLang="en-US"/>
              <a:t>년 </a:t>
            </a:r>
            <a:r>
              <a:rPr lang="en-US" altLang="ko-KR"/>
              <a:t>3</a:t>
            </a:r>
            <a:r>
              <a:rPr lang="ko-KR" altLang="en-US"/>
              <a:t>분기부터 가능합니다</a:t>
            </a:r>
            <a:r>
              <a:rPr lang="en-US" altLang="ko-KR"/>
              <a:t>.</a:t>
            </a:r>
          </a:p>
          <a:p>
            <a:pPr defTabSz="881415"/>
            <a:r>
              <a:rPr lang="ko-KR" altLang="en-US"/>
              <a:t>배정된 예산에 따라 지원기간은 조정될 수 있습니다</a:t>
            </a:r>
            <a:r>
              <a:rPr lang="en-US" altLang="ko-KR"/>
              <a:t>.</a:t>
            </a:r>
          </a:p>
          <a:p>
            <a:pPr defTabSz="881415" eaLnBrk="1" hangingPunct="1">
              <a:spcBef>
                <a:spcPct val="0"/>
              </a:spcBef>
            </a:pPr>
            <a:endParaRPr lang="en-US" altLang="ko-KR"/>
          </a:p>
          <a:p>
            <a:pPr defTabSz="881415"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166916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054410B2-D7FF-4B2C-8C12-4AD80CE3434A}" type="slidenum">
              <a:rPr lang="ko-KR" altLang="en-US"/>
              <a:pPr/>
              <a:t>96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3282908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8963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8964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9008254C-DA19-4777-8703-AB9EF6ABFCE2}" type="slidenum">
              <a:rPr lang="ko-KR" altLang="en-US"/>
              <a:pPr/>
              <a:t>97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2753020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1011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1012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E41A566F-AE79-41CD-9241-E1E09D8A69B1}" type="slidenum">
              <a:rPr lang="ko-KR" altLang="en-US"/>
              <a:pPr/>
              <a:t>98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1337056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3059" name="슬라이드 노트 개체 틀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3060" name="슬라이드 번호 개체 틀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3247" indent="-285864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457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840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8223" indent="-228691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5606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2989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30372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7754" indent="-22869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fld id="{69129A7C-E908-4639-9B06-C8D91BA3B918}" type="slidenum">
              <a:rPr lang="ko-KR" altLang="en-US"/>
              <a:pPr/>
              <a:t>99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9270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1560" y="1628800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DX하늘구름" panose="02020600000000000000" pitchFamily="18" charset="-127"/>
                <a:ea typeface="DX하늘구름" panose="02020600000000000000" pitchFamily="18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pic>
        <p:nvPicPr>
          <p:cNvPr id="3" name="그림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0" y="184151"/>
            <a:ext cx="149225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그림 6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356" y="109318"/>
            <a:ext cx="876300" cy="480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455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1"/>
          <p:cNvSpPr>
            <a:spLocks noGrp="1"/>
          </p:cNvSpPr>
          <p:nvPr>
            <p:ph type="ctrTitle" idx="4294967295"/>
          </p:nvPr>
        </p:nvSpPr>
        <p:spPr>
          <a:xfrm>
            <a:off x="688032" y="908720"/>
            <a:ext cx="7772400" cy="1008112"/>
          </a:xfrm>
          <a:prstGeom prst="rect">
            <a:avLst/>
          </a:prstGeom>
        </p:spPr>
        <p:txBody>
          <a:bodyPr/>
          <a:lstStyle>
            <a:lvl1pPr>
              <a:defRPr>
                <a:latin typeface="양진체 " panose="02020503000000000000" pitchFamily="18" charset="-127"/>
                <a:ea typeface="양진체 " panose="02020503000000000000" pitchFamily="18" charset="-127"/>
              </a:defRPr>
            </a:lvl1pPr>
          </a:lstStyle>
          <a:p>
            <a:r>
              <a:rPr lang="ko-KR" altLang="en-US" dirty="0"/>
              <a:t>이곳에 타이틀이 위치합니다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5" name="부제목 2"/>
          <p:cNvSpPr>
            <a:spLocks noGrp="1"/>
          </p:cNvSpPr>
          <p:nvPr>
            <p:ph type="subTitle" idx="4294967295"/>
          </p:nvPr>
        </p:nvSpPr>
        <p:spPr>
          <a:xfrm>
            <a:off x="688032" y="2996952"/>
            <a:ext cx="7772400" cy="50405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동그라미재단B" panose="02020603020101020101" pitchFamily="18" charset="-127"/>
                <a:ea typeface="동그라미재단B" panose="02020603020101020101" pitchFamily="18" charset="-127"/>
              </a:defRPr>
            </a:lvl1pPr>
          </a:lstStyle>
          <a:p>
            <a:r>
              <a:rPr lang="en-US" altLang="ko-KR" dirty="0"/>
              <a:t>2014.08.01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0" y="184151"/>
            <a:ext cx="149225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그림 6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356" y="109318"/>
            <a:ext cx="876300" cy="480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7925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_글">
    <p:bg>
      <p:bgPr>
        <a:solidFill>
          <a:srgbClr val="9EDE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001"/>
          <p:cNvGrpSpPr/>
          <p:nvPr userDrawn="1"/>
        </p:nvGrpSpPr>
        <p:grpSpPr>
          <a:xfrm>
            <a:off x="107504" y="109319"/>
            <a:ext cx="9001000" cy="6748682"/>
            <a:chOff x="388140" y="1241473"/>
            <a:chExt cx="8366577" cy="2619961"/>
          </a:xfrm>
        </p:grpSpPr>
        <p:grpSp>
          <p:nvGrpSpPr>
            <p:cNvPr id="17" name="그룹 1002"/>
            <p:cNvGrpSpPr/>
            <p:nvPr/>
          </p:nvGrpSpPr>
          <p:grpSpPr>
            <a:xfrm>
              <a:off x="433496" y="1313714"/>
              <a:ext cx="8300252" cy="2475479"/>
              <a:chOff x="433496" y="1313714"/>
              <a:chExt cx="8300252" cy="2475479"/>
            </a:xfrm>
          </p:grpSpPr>
          <p:pic>
            <p:nvPicPr>
              <p:cNvPr id="20" name="Object 3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 rot="60000">
                <a:off x="433496" y="1313714"/>
                <a:ext cx="8300252" cy="2475479"/>
              </a:xfrm>
              <a:prstGeom prst="rect">
                <a:avLst/>
              </a:prstGeom>
            </p:spPr>
          </p:pic>
        </p:grpSp>
        <p:grpSp>
          <p:nvGrpSpPr>
            <p:cNvPr id="18" name="그룹 1003"/>
            <p:cNvGrpSpPr/>
            <p:nvPr/>
          </p:nvGrpSpPr>
          <p:grpSpPr>
            <a:xfrm>
              <a:off x="388140" y="1261386"/>
              <a:ext cx="8287195" cy="2475479"/>
              <a:chOff x="388140" y="1261386"/>
              <a:chExt cx="8287195" cy="2475479"/>
            </a:xfrm>
          </p:grpSpPr>
          <p:pic>
            <p:nvPicPr>
              <p:cNvPr id="19" name="Object 6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88140" y="1261386"/>
                <a:ext cx="8287195" cy="2475479"/>
              </a:xfrm>
              <a:prstGeom prst="rect">
                <a:avLst/>
              </a:prstGeom>
            </p:spPr>
          </p:pic>
        </p:grpSp>
      </p:grpSp>
      <p:cxnSp>
        <p:nvCxnSpPr>
          <p:cNvPr id="5" name="직선 연결선 4"/>
          <p:cNvCxnSpPr/>
          <p:nvPr userDrawn="1"/>
        </p:nvCxnSpPr>
        <p:spPr>
          <a:xfrm>
            <a:off x="1323975" y="1139825"/>
            <a:ext cx="7648575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그림 5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0" y="184151"/>
            <a:ext cx="149225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그림 6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356" y="109318"/>
            <a:ext cx="876300" cy="480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모서리가 둥근 직사각형 11"/>
          <p:cNvSpPr/>
          <p:nvPr userDrawn="1"/>
        </p:nvSpPr>
        <p:spPr>
          <a:xfrm>
            <a:off x="395536" y="333198"/>
            <a:ext cx="754608" cy="7698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800" dirty="0">
              <a:latin typeface="DX하늘구름" panose="02020600000000000000" pitchFamily="18" charset="-127"/>
              <a:ea typeface="DX하늘구름" panose="02020600000000000000" pitchFamily="18" charset="-127"/>
            </a:endParaRPr>
          </a:p>
        </p:txBody>
      </p:sp>
      <p:sp>
        <p:nvSpPr>
          <p:cNvPr id="21" name="제목 3"/>
          <p:cNvSpPr>
            <a:spLocks noGrp="1"/>
          </p:cNvSpPr>
          <p:nvPr>
            <p:ph type="title"/>
          </p:nvPr>
        </p:nvSpPr>
        <p:spPr>
          <a:xfrm>
            <a:off x="1302044" y="556772"/>
            <a:ext cx="7569158" cy="616017"/>
          </a:xfrm>
        </p:spPr>
        <p:txBody>
          <a:bodyPr/>
          <a:lstStyle>
            <a:lvl1pPr algn="l">
              <a:defRPr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양진체 " panose="02020503000000000000" pitchFamily="18" charset="-127"/>
                <a:ea typeface="양진체 " panose="02020503000000000000" pitchFamily="18" charset="-127"/>
              </a:defRPr>
            </a:lvl1pPr>
          </a:lstStyle>
          <a:p>
            <a:r>
              <a:rPr lang="ko-KR" altLang="en-US" dirty="0"/>
              <a:t>상세검색</a:t>
            </a:r>
          </a:p>
        </p:txBody>
      </p:sp>
    </p:spTree>
    <p:extLst>
      <p:ext uri="{BB962C8B-B14F-4D97-AF65-F5344CB8AC3E}">
        <p14:creationId xmlns:p14="http://schemas.microsoft.com/office/powerpoint/2010/main" val="3729221935"/>
      </p:ext>
    </p:extLst>
  </p:cSld>
  <p:clrMapOvr>
    <a:masterClrMapping/>
  </p:clrMapOvr>
  <p:transition spd="slow">
    <p:pull dir="d"/>
  </p:transition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내용_글">
    <p:bg>
      <p:bgPr>
        <a:solidFill>
          <a:srgbClr val="F6D6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001"/>
          <p:cNvGrpSpPr/>
          <p:nvPr userDrawn="1"/>
        </p:nvGrpSpPr>
        <p:grpSpPr>
          <a:xfrm>
            <a:off x="107504" y="109319"/>
            <a:ext cx="9001000" cy="6748682"/>
            <a:chOff x="388140" y="1241473"/>
            <a:chExt cx="8366577" cy="2619961"/>
          </a:xfrm>
        </p:grpSpPr>
        <p:grpSp>
          <p:nvGrpSpPr>
            <p:cNvPr id="17" name="그룹 1002"/>
            <p:cNvGrpSpPr/>
            <p:nvPr/>
          </p:nvGrpSpPr>
          <p:grpSpPr>
            <a:xfrm>
              <a:off x="433496" y="1313714"/>
              <a:ext cx="8300252" cy="2475479"/>
              <a:chOff x="433496" y="1313714"/>
              <a:chExt cx="8300252" cy="2475479"/>
            </a:xfrm>
          </p:grpSpPr>
          <p:pic>
            <p:nvPicPr>
              <p:cNvPr id="20" name="Object 3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 rot="60000">
                <a:off x="433496" y="1313714"/>
                <a:ext cx="8300252" cy="2475479"/>
              </a:xfrm>
              <a:prstGeom prst="rect">
                <a:avLst/>
              </a:prstGeom>
            </p:spPr>
          </p:pic>
        </p:grpSp>
        <p:grpSp>
          <p:nvGrpSpPr>
            <p:cNvPr id="18" name="그룹 1003"/>
            <p:cNvGrpSpPr/>
            <p:nvPr/>
          </p:nvGrpSpPr>
          <p:grpSpPr>
            <a:xfrm>
              <a:off x="388140" y="1261386"/>
              <a:ext cx="8287195" cy="2475479"/>
              <a:chOff x="388140" y="1261386"/>
              <a:chExt cx="8287195" cy="2475479"/>
            </a:xfrm>
          </p:grpSpPr>
          <p:pic>
            <p:nvPicPr>
              <p:cNvPr id="19" name="Object 6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88140" y="1261386"/>
                <a:ext cx="8287195" cy="2475479"/>
              </a:xfrm>
              <a:prstGeom prst="rect">
                <a:avLst/>
              </a:prstGeom>
            </p:spPr>
          </p:pic>
        </p:grpSp>
      </p:grpSp>
      <p:cxnSp>
        <p:nvCxnSpPr>
          <p:cNvPr id="5" name="직선 연결선 4"/>
          <p:cNvCxnSpPr/>
          <p:nvPr userDrawn="1"/>
        </p:nvCxnSpPr>
        <p:spPr>
          <a:xfrm>
            <a:off x="1323975" y="1139825"/>
            <a:ext cx="7648575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그림 5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0" y="184151"/>
            <a:ext cx="149225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그림 6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356" y="109318"/>
            <a:ext cx="876300" cy="480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모서리가 둥근 직사각형 11"/>
          <p:cNvSpPr/>
          <p:nvPr userDrawn="1"/>
        </p:nvSpPr>
        <p:spPr>
          <a:xfrm>
            <a:off x="395536" y="333198"/>
            <a:ext cx="754608" cy="769851"/>
          </a:xfrm>
          <a:prstGeom prst="round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800" dirty="0">
              <a:latin typeface="DX하늘구름" panose="02020600000000000000" pitchFamily="18" charset="-127"/>
              <a:ea typeface="DX하늘구름" panose="02020600000000000000" pitchFamily="18" charset="-127"/>
            </a:endParaRPr>
          </a:p>
        </p:txBody>
      </p:sp>
      <p:sp>
        <p:nvSpPr>
          <p:cNvPr id="21" name="제목 3"/>
          <p:cNvSpPr>
            <a:spLocks noGrp="1"/>
          </p:cNvSpPr>
          <p:nvPr>
            <p:ph type="title"/>
          </p:nvPr>
        </p:nvSpPr>
        <p:spPr>
          <a:xfrm>
            <a:off x="1302044" y="556772"/>
            <a:ext cx="7569158" cy="616017"/>
          </a:xfrm>
        </p:spPr>
        <p:txBody>
          <a:bodyPr/>
          <a:lstStyle>
            <a:lvl1pPr algn="l">
              <a:defRPr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양진체 " panose="02020503000000000000" pitchFamily="18" charset="-127"/>
                <a:ea typeface="양진체 " panose="02020503000000000000" pitchFamily="18" charset="-127"/>
              </a:defRPr>
            </a:lvl1pPr>
          </a:lstStyle>
          <a:p>
            <a:r>
              <a:rPr lang="ko-KR" altLang="en-US" dirty="0"/>
              <a:t>상세검색</a:t>
            </a:r>
          </a:p>
        </p:txBody>
      </p:sp>
    </p:spTree>
    <p:extLst>
      <p:ext uri="{BB962C8B-B14F-4D97-AF65-F5344CB8AC3E}">
        <p14:creationId xmlns:p14="http://schemas.microsoft.com/office/powerpoint/2010/main" val="2610251835"/>
      </p:ext>
    </p:extLst>
  </p:cSld>
  <p:clrMapOvr>
    <a:masterClrMapping/>
  </p:clrMapOvr>
  <p:transition spd="slow">
    <p:pull dir="d"/>
  </p:transition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내용_글">
    <p:bg>
      <p:bgPr>
        <a:solidFill>
          <a:srgbClr val="D8ED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001"/>
          <p:cNvGrpSpPr/>
          <p:nvPr userDrawn="1"/>
        </p:nvGrpSpPr>
        <p:grpSpPr>
          <a:xfrm>
            <a:off x="107504" y="109319"/>
            <a:ext cx="9001000" cy="6748682"/>
            <a:chOff x="388140" y="1241473"/>
            <a:chExt cx="8366577" cy="2619961"/>
          </a:xfrm>
        </p:grpSpPr>
        <p:grpSp>
          <p:nvGrpSpPr>
            <p:cNvPr id="15" name="그룹 1002"/>
            <p:cNvGrpSpPr/>
            <p:nvPr/>
          </p:nvGrpSpPr>
          <p:grpSpPr>
            <a:xfrm>
              <a:off x="433496" y="1313714"/>
              <a:ext cx="8300252" cy="2475479"/>
              <a:chOff x="433496" y="1313714"/>
              <a:chExt cx="8300252" cy="2475479"/>
            </a:xfrm>
          </p:grpSpPr>
          <p:pic>
            <p:nvPicPr>
              <p:cNvPr id="18" name="Object 3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 rot="60000">
                <a:off x="433496" y="1313714"/>
                <a:ext cx="8300252" cy="2475479"/>
              </a:xfrm>
              <a:prstGeom prst="rect">
                <a:avLst/>
              </a:prstGeom>
            </p:spPr>
          </p:pic>
        </p:grpSp>
        <p:grpSp>
          <p:nvGrpSpPr>
            <p:cNvPr id="16" name="그룹 1003"/>
            <p:cNvGrpSpPr/>
            <p:nvPr/>
          </p:nvGrpSpPr>
          <p:grpSpPr>
            <a:xfrm>
              <a:off x="388140" y="1261386"/>
              <a:ext cx="8287195" cy="2475479"/>
              <a:chOff x="388140" y="1261386"/>
              <a:chExt cx="8287195" cy="2475479"/>
            </a:xfrm>
          </p:grpSpPr>
          <p:pic>
            <p:nvPicPr>
              <p:cNvPr id="17" name="Object 6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88140" y="1261386"/>
                <a:ext cx="8287195" cy="2475479"/>
              </a:xfrm>
              <a:prstGeom prst="rect">
                <a:avLst/>
              </a:prstGeom>
            </p:spPr>
          </p:pic>
        </p:grpSp>
      </p:grpSp>
      <p:cxnSp>
        <p:nvCxnSpPr>
          <p:cNvPr id="5" name="직선 연결선 4"/>
          <p:cNvCxnSpPr/>
          <p:nvPr userDrawn="1"/>
        </p:nvCxnSpPr>
        <p:spPr>
          <a:xfrm>
            <a:off x="1323975" y="1139825"/>
            <a:ext cx="7648575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모서리가 둥근 직사각형 10"/>
          <p:cNvSpPr/>
          <p:nvPr userDrawn="1"/>
        </p:nvSpPr>
        <p:spPr>
          <a:xfrm>
            <a:off x="395536" y="330702"/>
            <a:ext cx="754608" cy="76985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800" dirty="0">
              <a:latin typeface="DX하늘구름" panose="02020600000000000000" pitchFamily="18" charset="-127"/>
              <a:ea typeface="DX하늘구름" panose="02020600000000000000" pitchFamily="18" charset="-127"/>
            </a:endParaRPr>
          </a:p>
        </p:txBody>
      </p:sp>
      <p:pic>
        <p:nvPicPr>
          <p:cNvPr id="9" name="그림 5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0" y="184151"/>
            <a:ext cx="149225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그림 6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356" y="109318"/>
            <a:ext cx="876300" cy="480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제목 3"/>
          <p:cNvSpPr>
            <a:spLocks noGrp="1"/>
          </p:cNvSpPr>
          <p:nvPr>
            <p:ph type="title"/>
          </p:nvPr>
        </p:nvSpPr>
        <p:spPr>
          <a:xfrm>
            <a:off x="1302044" y="556772"/>
            <a:ext cx="7569158" cy="616017"/>
          </a:xfrm>
        </p:spPr>
        <p:txBody>
          <a:bodyPr/>
          <a:lstStyle>
            <a:lvl1pPr algn="l">
              <a:defRPr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양진체 " panose="02020503000000000000" pitchFamily="18" charset="-127"/>
                <a:ea typeface="양진체 " panose="02020503000000000000" pitchFamily="18" charset="-127"/>
              </a:defRPr>
            </a:lvl1pPr>
          </a:lstStyle>
          <a:p>
            <a:r>
              <a:rPr lang="ko-KR" altLang="en-US" dirty="0"/>
              <a:t>상세검색</a:t>
            </a:r>
          </a:p>
        </p:txBody>
      </p:sp>
    </p:spTree>
    <p:extLst>
      <p:ext uri="{BB962C8B-B14F-4D97-AF65-F5344CB8AC3E}">
        <p14:creationId xmlns:p14="http://schemas.microsoft.com/office/powerpoint/2010/main" val="1154914187"/>
      </p:ext>
    </p:extLst>
  </p:cSld>
  <p:clrMapOvr>
    <a:masterClrMapping/>
  </p:clrMapOvr>
  <p:transition spd="slow">
    <p:pull dir="d"/>
  </p:transition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_미디어 및 글">
    <p:bg>
      <p:bgPr>
        <a:solidFill>
          <a:srgbClr val="FFF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001"/>
          <p:cNvGrpSpPr/>
          <p:nvPr userDrawn="1"/>
        </p:nvGrpSpPr>
        <p:grpSpPr>
          <a:xfrm>
            <a:off x="107504" y="109319"/>
            <a:ext cx="9001000" cy="6748682"/>
            <a:chOff x="388140" y="1241473"/>
            <a:chExt cx="8366577" cy="2619961"/>
          </a:xfrm>
        </p:grpSpPr>
        <p:grpSp>
          <p:nvGrpSpPr>
            <p:cNvPr id="13" name="그룹 1002"/>
            <p:cNvGrpSpPr/>
            <p:nvPr/>
          </p:nvGrpSpPr>
          <p:grpSpPr>
            <a:xfrm>
              <a:off x="433496" y="1313714"/>
              <a:ext cx="8300252" cy="2475479"/>
              <a:chOff x="433496" y="1313714"/>
              <a:chExt cx="8300252" cy="2475479"/>
            </a:xfrm>
          </p:grpSpPr>
          <p:pic>
            <p:nvPicPr>
              <p:cNvPr id="20" name="Object 3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 rot="60000">
                <a:off x="433496" y="1313714"/>
                <a:ext cx="8300252" cy="2475479"/>
              </a:xfrm>
              <a:prstGeom prst="rect">
                <a:avLst/>
              </a:prstGeom>
            </p:spPr>
          </p:pic>
        </p:grpSp>
        <p:grpSp>
          <p:nvGrpSpPr>
            <p:cNvPr id="14" name="그룹 1003"/>
            <p:cNvGrpSpPr/>
            <p:nvPr/>
          </p:nvGrpSpPr>
          <p:grpSpPr>
            <a:xfrm>
              <a:off x="388140" y="1261386"/>
              <a:ext cx="8287195" cy="2475479"/>
              <a:chOff x="388140" y="1261386"/>
              <a:chExt cx="8287195" cy="2475479"/>
            </a:xfrm>
          </p:grpSpPr>
          <p:pic>
            <p:nvPicPr>
              <p:cNvPr id="19" name="Object 6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88140" y="1261386"/>
                <a:ext cx="8287195" cy="2475479"/>
              </a:xfrm>
              <a:prstGeom prst="rect">
                <a:avLst/>
              </a:prstGeom>
            </p:spPr>
          </p:pic>
        </p:grpSp>
      </p:grpSp>
      <p:cxnSp>
        <p:nvCxnSpPr>
          <p:cNvPr id="10" name="직선 연결선 9"/>
          <p:cNvCxnSpPr/>
          <p:nvPr userDrawn="1"/>
        </p:nvCxnSpPr>
        <p:spPr>
          <a:xfrm>
            <a:off x="1323975" y="1139825"/>
            <a:ext cx="7648575" cy="0"/>
          </a:xfrm>
          <a:prstGeom prst="line">
            <a:avLst/>
          </a:prstGeom>
          <a:ln w="19050">
            <a:solidFill>
              <a:srgbClr val="12A0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그림 5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0" y="184151"/>
            <a:ext cx="149225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그림 6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356" y="109318"/>
            <a:ext cx="876300" cy="480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모서리가 둥근 직사각형 17"/>
          <p:cNvSpPr/>
          <p:nvPr userDrawn="1"/>
        </p:nvSpPr>
        <p:spPr>
          <a:xfrm>
            <a:off x="395536" y="330702"/>
            <a:ext cx="754608" cy="769851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800" dirty="0">
              <a:latin typeface="DX하늘구름" panose="02020600000000000000" pitchFamily="18" charset="-127"/>
              <a:ea typeface="DX하늘구름" panose="02020600000000000000" pitchFamily="18" charset="-127"/>
            </a:endParaRPr>
          </a:p>
        </p:txBody>
      </p:sp>
      <p:sp>
        <p:nvSpPr>
          <p:cNvPr id="11" name="제목 3"/>
          <p:cNvSpPr>
            <a:spLocks noGrp="1"/>
          </p:cNvSpPr>
          <p:nvPr>
            <p:ph type="title"/>
          </p:nvPr>
        </p:nvSpPr>
        <p:spPr>
          <a:xfrm>
            <a:off x="1302044" y="556772"/>
            <a:ext cx="7569158" cy="616017"/>
          </a:xfrm>
        </p:spPr>
        <p:txBody>
          <a:bodyPr/>
          <a:lstStyle>
            <a:lvl1pPr algn="l">
              <a:defRPr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양진체 " panose="02020503000000000000" pitchFamily="18" charset="-127"/>
                <a:ea typeface="양진체 " panose="02020503000000000000" pitchFamily="18" charset="-127"/>
              </a:defRPr>
            </a:lvl1pPr>
          </a:lstStyle>
          <a:p>
            <a:r>
              <a:rPr lang="ko-KR" altLang="en-US" dirty="0"/>
              <a:t>상세검색</a:t>
            </a:r>
          </a:p>
        </p:txBody>
      </p:sp>
    </p:spTree>
    <p:extLst>
      <p:ext uri="{BB962C8B-B14F-4D97-AF65-F5344CB8AC3E}">
        <p14:creationId xmlns:p14="http://schemas.microsoft.com/office/powerpoint/2010/main" val="4220459209"/>
      </p:ext>
    </p:extLst>
  </p:cSld>
  <p:clrMapOvr>
    <a:masterClrMapping/>
  </p:clrMapOvr>
  <p:transition spd="slow">
    <p:pull dir="d"/>
  </p:transition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내용_미디어 및 글">
    <p:bg>
      <p:bgPr>
        <a:solidFill>
          <a:srgbClr val="E7F4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1001"/>
          <p:cNvGrpSpPr/>
          <p:nvPr userDrawn="1"/>
        </p:nvGrpSpPr>
        <p:grpSpPr>
          <a:xfrm>
            <a:off x="107504" y="109319"/>
            <a:ext cx="9001000" cy="6748682"/>
            <a:chOff x="388140" y="1241473"/>
            <a:chExt cx="8366577" cy="2619961"/>
          </a:xfrm>
        </p:grpSpPr>
        <p:grpSp>
          <p:nvGrpSpPr>
            <p:cNvPr id="8" name="그룹 1002"/>
            <p:cNvGrpSpPr/>
            <p:nvPr/>
          </p:nvGrpSpPr>
          <p:grpSpPr>
            <a:xfrm>
              <a:off x="433496" y="1313714"/>
              <a:ext cx="8300252" cy="2475479"/>
              <a:chOff x="433496" y="1313714"/>
              <a:chExt cx="8300252" cy="2475479"/>
            </a:xfrm>
          </p:grpSpPr>
          <p:pic>
            <p:nvPicPr>
              <p:cNvPr id="13" name="Object 3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 rot="60000">
                <a:off x="433496" y="1313714"/>
                <a:ext cx="8300252" cy="2475479"/>
              </a:xfrm>
              <a:prstGeom prst="rect">
                <a:avLst/>
              </a:prstGeom>
              <a:solidFill>
                <a:srgbClr val="92D050">
                  <a:alpha val="25000"/>
                </a:srgbClr>
              </a:solidFill>
            </p:spPr>
          </p:pic>
        </p:grpSp>
        <p:grpSp>
          <p:nvGrpSpPr>
            <p:cNvPr id="9" name="그룹 1003"/>
            <p:cNvGrpSpPr/>
            <p:nvPr/>
          </p:nvGrpSpPr>
          <p:grpSpPr>
            <a:xfrm>
              <a:off x="388140" y="1261386"/>
              <a:ext cx="8287195" cy="2475479"/>
              <a:chOff x="388140" y="1261386"/>
              <a:chExt cx="8287195" cy="2475479"/>
            </a:xfrm>
          </p:grpSpPr>
          <p:pic>
            <p:nvPicPr>
              <p:cNvPr id="12" name="Object 6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88140" y="1261386"/>
                <a:ext cx="8287195" cy="2475479"/>
              </a:xfrm>
              <a:prstGeom prst="rect">
                <a:avLst/>
              </a:prstGeom>
            </p:spPr>
          </p:pic>
        </p:grpSp>
      </p:grpSp>
      <p:cxnSp>
        <p:nvCxnSpPr>
          <p:cNvPr id="10" name="직선 연결선 9"/>
          <p:cNvCxnSpPr/>
          <p:nvPr userDrawn="1"/>
        </p:nvCxnSpPr>
        <p:spPr>
          <a:xfrm>
            <a:off x="1323975" y="1139825"/>
            <a:ext cx="7648575" cy="0"/>
          </a:xfrm>
          <a:prstGeom prst="line">
            <a:avLst/>
          </a:prstGeom>
          <a:ln w="19050">
            <a:solidFill>
              <a:srgbClr val="12A0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그림 5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0" y="184151"/>
            <a:ext cx="149225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그림 6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356" y="109318"/>
            <a:ext cx="876300" cy="480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모서리가 둥근 직사각형 17"/>
          <p:cNvSpPr/>
          <p:nvPr userDrawn="1"/>
        </p:nvSpPr>
        <p:spPr>
          <a:xfrm>
            <a:off x="395536" y="330702"/>
            <a:ext cx="754608" cy="769851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800" dirty="0">
              <a:latin typeface="DX하늘구름" panose="02020600000000000000" pitchFamily="18" charset="-127"/>
              <a:ea typeface="DX하늘구름" panose="02020600000000000000" pitchFamily="18" charset="-127"/>
            </a:endParaRPr>
          </a:p>
        </p:txBody>
      </p:sp>
      <p:sp>
        <p:nvSpPr>
          <p:cNvPr id="14" name="제목 3"/>
          <p:cNvSpPr>
            <a:spLocks noGrp="1"/>
          </p:cNvSpPr>
          <p:nvPr>
            <p:ph type="title"/>
          </p:nvPr>
        </p:nvSpPr>
        <p:spPr>
          <a:xfrm>
            <a:off x="1302044" y="556772"/>
            <a:ext cx="7569158" cy="616017"/>
          </a:xfrm>
        </p:spPr>
        <p:txBody>
          <a:bodyPr/>
          <a:lstStyle>
            <a:lvl1pPr algn="l">
              <a:defRPr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양진체 " panose="02020503000000000000" pitchFamily="18" charset="-127"/>
                <a:ea typeface="양진체 " panose="02020503000000000000" pitchFamily="18" charset="-127"/>
              </a:defRPr>
            </a:lvl1pPr>
          </a:lstStyle>
          <a:p>
            <a:r>
              <a:rPr lang="ko-KR" altLang="en-US" dirty="0"/>
              <a:t>상세검색</a:t>
            </a:r>
          </a:p>
        </p:txBody>
      </p:sp>
    </p:spTree>
    <p:extLst>
      <p:ext uri="{BB962C8B-B14F-4D97-AF65-F5344CB8AC3E}">
        <p14:creationId xmlns:p14="http://schemas.microsoft.com/office/powerpoint/2010/main" val="1571302904"/>
      </p:ext>
    </p:extLst>
  </p:cSld>
  <p:clrMapOvr>
    <a:masterClrMapping/>
  </p:clrMapOvr>
  <p:transition spd="slow">
    <p:pull dir="d"/>
  </p:transition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내용_미디어 및 글">
    <p:bg>
      <p:bgPr>
        <a:solidFill>
          <a:srgbClr val="EAD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001"/>
          <p:cNvGrpSpPr/>
          <p:nvPr userDrawn="1"/>
        </p:nvGrpSpPr>
        <p:grpSpPr>
          <a:xfrm>
            <a:off x="107504" y="109319"/>
            <a:ext cx="9001000" cy="6748682"/>
            <a:chOff x="388140" y="1241473"/>
            <a:chExt cx="8366577" cy="2619961"/>
          </a:xfrm>
        </p:grpSpPr>
        <p:grpSp>
          <p:nvGrpSpPr>
            <p:cNvPr id="19" name="그룹 1002"/>
            <p:cNvGrpSpPr/>
            <p:nvPr/>
          </p:nvGrpSpPr>
          <p:grpSpPr>
            <a:xfrm>
              <a:off x="433496" y="1313714"/>
              <a:ext cx="8300252" cy="2475479"/>
              <a:chOff x="433496" y="1313714"/>
              <a:chExt cx="8300252" cy="2475479"/>
            </a:xfrm>
          </p:grpSpPr>
          <p:pic>
            <p:nvPicPr>
              <p:cNvPr id="22" name="Object 3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 rot="60000">
                <a:off x="433496" y="1313714"/>
                <a:ext cx="8300252" cy="2475479"/>
              </a:xfrm>
              <a:prstGeom prst="rect">
                <a:avLst/>
              </a:prstGeom>
            </p:spPr>
          </p:pic>
        </p:grpSp>
        <p:grpSp>
          <p:nvGrpSpPr>
            <p:cNvPr id="20" name="그룹 1003"/>
            <p:cNvGrpSpPr/>
            <p:nvPr/>
          </p:nvGrpSpPr>
          <p:grpSpPr>
            <a:xfrm>
              <a:off x="388140" y="1261386"/>
              <a:ext cx="8287195" cy="2475479"/>
              <a:chOff x="388140" y="1261386"/>
              <a:chExt cx="8287195" cy="2475479"/>
            </a:xfrm>
          </p:grpSpPr>
          <p:pic>
            <p:nvPicPr>
              <p:cNvPr id="21" name="Object 6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88140" y="1261386"/>
                <a:ext cx="8287195" cy="2475479"/>
              </a:xfrm>
              <a:prstGeom prst="rect">
                <a:avLst/>
              </a:prstGeom>
            </p:spPr>
          </p:pic>
        </p:grpSp>
      </p:grpSp>
      <p:cxnSp>
        <p:nvCxnSpPr>
          <p:cNvPr id="10" name="직선 연결선 9"/>
          <p:cNvCxnSpPr/>
          <p:nvPr userDrawn="1"/>
        </p:nvCxnSpPr>
        <p:spPr>
          <a:xfrm>
            <a:off x="1323975" y="1139825"/>
            <a:ext cx="7648575" cy="0"/>
          </a:xfrm>
          <a:prstGeom prst="line">
            <a:avLst/>
          </a:prstGeom>
          <a:ln w="19050">
            <a:solidFill>
              <a:srgbClr val="12A0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그림 5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0" y="184151"/>
            <a:ext cx="149225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그림 6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356" y="109318"/>
            <a:ext cx="876300" cy="480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모서리가 둥근 직사각형 12"/>
          <p:cNvSpPr/>
          <p:nvPr userDrawn="1"/>
        </p:nvSpPr>
        <p:spPr>
          <a:xfrm>
            <a:off x="389186" y="333198"/>
            <a:ext cx="754608" cy="76985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800" dirty="0">
              <a:latin typeface="DX하늘구름" panose="02020600000000000000" pitchFamily="18" charset="-127"/>
              <a:ea typeface="DX하늘구름" panose="02020600000000000000" pitchFamily="18" charset="-127"/>
            </a:endParaRPr>
          </a:p>
        </p:txBody>
      </p:sp>
      <p:sp>
        <p:nvSpPr>
          <p:cNvPr id="23" name="제목 3"/>
          <p:cNvSpPr>
            <a:spLocks noGrp="1"/>
          </p:cNvSpPr>
          <p:nvPr>
            <p:ph type="title"/>
          </p:nvPr>
        </p:nvSpPr>
        <p:spPr>
          <a:xfrm>
            <a:off x="1302044" y="556772"/>
            <a:ext cx="7569158" cy="616017"/>
          </a:xfrm>
        </p:spPr>
        <p:txBody>
          <a:bodyPr/>
          <a:lstStyle>
            <a:lvl1pPr algn="l">
              <a:defRPr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양진체 " panose="02020503000000000000" pitchFamily="18" charset="-127"/>
                <a:ea typeface="양진체 " panose="02020503000000000000" pitchFamily="18" charset="-127"/>
              </a:defRPr>
            </a:lvl1pPr>
          </a:lstStyle>
          <a:p>
            <a:r>
              <a:rPr lang="ko-KR" altLang="en-US" dirty="0"/>
              <a:t>상세검색</a:t>
            </a:r>
          </a:p>
        </p:txBody>
      </p:sp>
    </p:spTree>
    <p:extLst>
      <p:ext uri="{BB962C8B-B14F-4D97-AF65-F5344CB8AC3E}">
        <p14:creationId xmlns:p14="http://schemas.microsoft.com/office/powerpoint/2010/main" val="2595687861"/>
      </p:ext>
    </p:extLst>
  </p:cSld>
  <p:clrMapOvr>
    <a:masterClrMapping/>
  </p:clrMapOvr>
  <p:transition spd="slow">
    <p:pull dir="d"/>
  </p:transition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 userDrawn="1"/>
        </p:nvSpPr>
        <p:spPr>
          <a:xfrm>
            <a:off x="-108520" y="-99392"/>
            <a:ext cx="9505056" cy="7056784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sp>
        <p:nvSpPr>
          <p:cNvPr id="5" name="직사각형 4"/>
          <p:cNvSpPr/>
          <p:nvPr userDrawn="1"/>
        </p:nvSpPr>
        <p:spPr>
          <a:xfrm>
            <a:off x="419100" y="3567113"/>
            <a:ext cx="204788" cy="1358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330200" y="3567113"/>
            <a:ext cx="88900" cy="1358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15615" y="3605213"/>
            <a:ext cx="6463535" cy="995362"/>
          </a:xfrm>
        </p:spPr>
        <p:txBody>
          <a:bodyPr anchor="b">
            <a:normAutofit/>
          </a:bodyPr>
          <a:lstStyle>
            <a:lvl1pPr algn="l">
              <a:defRPr sz="4500" b="1">
                <a:solidFill>
                  <a:srgbClr val="F4F5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양진체 " panose="02020503000000000000" pitchFamily="18" charset="-127"/>
                <a:ea typeface="양진체 " panose="02020503000000000000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187624" y="4551364"/>
            <a:ext cx="6222032" cy="336550"/>
          </a:xfr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rgbClr val="DDDFE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동그라미재단B" panose="02020603020101020101" pitchFamily="18" charset="-127"/>
                <a:ea typeface="동그라미재단B" panose="02020603020101020101" pitchFamily="18" charset="-127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dirty="0"/>
              <a:t>마스터 텍스트 스타일을 편집하려면 클릭</a:t>
            </a:r>
          </a:p>
        </p:txBody>
      </p:sp>
      <p:pic>
        <p:nvPicPr>
          <p:cNvPr id="9" name="그림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0" y="184151"/>
            <a:ext cx="149225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그림 6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356" y="109318"/>
            <a:ext cx="876300" cy="480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2006138"/>
      </p:ext>
    </p:extLst>
  </p:cSld>
  <p:clrMapOvr>
    <a:masterClrMapping/>
  </p:clrMapOvr>
  <p:transition spd="slow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F4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1" r:id="rId2"/>
    <p:sldLayoutId id="2147483832" r:id="rId3"/>
    <p:sldLayoutId id="2147483840" r:id="rId4"/>
    <p:sldLayoutId id="2147483836" r:id="rId5"/>
    <p:sldLayoutId id="2147483833" r:id="rId6"/>
    <p:sldLayoutId id="2147483839" r:id="rId7"/>
    <p:sldLayoutId id="2147483838" r:id="rId8"/>
    <p:sldLayoutId id="2147483834" r:id="rId9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9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8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8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9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4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1.png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9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3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6.pn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4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0.png"/><Relationship Id="rId4" Type="http://schemas.openxmlformats.org/officeDocument/2006/relationships/image" Target="../media/image139.pn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4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hyperlink" Target="http://www.kocw.net/" TargetMode="External"/><Relationship Id="rId1" Type="http://schemas.openxmlformats.org/officeDocument/2006/relationships/slideLayout" Target="../slideLayouts/slideLayout4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4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4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slide" Target="slide30.xml"/><Relationship Id="rId5" Type="http://schemas.openxmlformats.org/officeDocument/2006/relationships/slide" Target="slide23.xml"/><Relationship Id="rId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86.xml"/><Relationship Id="rId7" Type="http://schemas.openxmlformats.org/officeDocument/2006/relationships/slide" Target="slide10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slide" Target="slide104.xml"/><Relationship Id="rId5" Type="http://schemas.openxmlformats.org/officeDocument/2006/relationships/slide" Target="slide100.xml"/><Relationship Id="rId4" Type="http://schemas.openxmlformats.org/officeDocument/2006/relationships/slide" Target="slide9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10" Type="http://schemas.openxmlformats.org/officeDocument/2006/relationships/image" Target="../media/image73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9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9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9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7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9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iss.kr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9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9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4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9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5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5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5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9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그룹 22"/>
          <p:cNvGrpSpPr/>
          <p:nvPr/>
        </p:nvGrpSpPr>
        <p:grpSpPr>
          <a:xfrm>
            <a:off x="251521" y="404664"/>
            <a:ext cx="8640960" cy="5904656"/>
            <a:chOff x="251521" y="404664"/>
            <a:chExt cx="8640960" cy="5904656"/>
          </a:xfrm>
        </p:grpSpPr>
        <p:grpSp>
          <p:nvGrpSpPr>
            <p:cNvPr id="24" name="그룹 1001"/>
            <p:cNvGrpSpPr/>
            <p:nvPr/>
          </p:nvGrpSpPr>
          <p:grpSpPr>
            <a:xfrm>
              <a:off x="251521" y="1196752"/>
              <a:ext cx="8640960" cy="5112568"/>
              <a:chOff x="803863" y="1600380"/>
              <a:chExt cx="7640951" cy="4198562"/>
            </a:xfrm>
          </p:grpSpPr>
          <p:pic>
            <p:nvPicPr>
              <p:cNvPr id="27" name="Object 2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803863" y="1600380"/>
                <a:ext cx="7640951" cy="4198562"/>
              </a:xfrm>
              <a:prstGeom prst="rect">
                <a:avLst/>
              </a:prstGeom>
            </p:spPr>
          </p:pic>
        </p:grpSp>
        <p:grpSp>
          <p:nvGrpSpPr>
            <p:cNvPr id="25" name="그룹 1002"/>
            <p:cNvGrpSpPr/>
            <p:nvPr/>
          </p:nvGrpSpPr>
          <p:grpSpPr>
            <a:xfrm>
              <a:off x="3779912" y="404664"/>
              <a:ext cx="1692902" cy="1426358"/>
              <a:chOff x="3875847" y="1081801"/>
              <a:chExt cx="1496984" cy="1223036"/>
            </a:xfrm>
          </p:grpSpPr>
          <p:pic>
            <p:nvPicPr>
              <p:cNvPr id="26" name="Object 5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 rot="2760000">
                <a:off x="3875847" y="1081801"/>
                <a:ext cx="1496984" cy="1223036"/>
              </a:xfrm>
              <a:prstGeom prst="rect">
                <a:avLst/>
              </a:prstGeom>
            </p:spPr>
          </p:pic>
        </p:grpSp>
      </p:grpSp>
      <p:sp>
        <p:nvSpPr>
          <p:cNvPr id="85" name="부제목 2"/>
          <p:cNvSpPr txBox="1">
            <a:spLocks/>
          </p:cNvSpPr>
          <p:nvPr/>
        </p:nvSpPr>
        <p:spPr>
          <a:xfrm>
            <a:off x="2913582" y="5373216"/>
            <a:ext cx="3312368" cy="50363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ko-KR" sz="2000" dirty="0">
                <a:solidFill>
                  <a:schemeClr val="accent5">
                    <a:lumMod val="75000"/>
                  </a:schemeClr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2022.03.31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 idx="4294967295"/>
          </p:nvPr>
        </p:nvSpPr>
        <p:spPr>
          <a:xfrm>
            <a:off x="539552" y="2019670"/>
            <a:ext cx="8208408" cy="1277924"/>
          </a:xfrm>
        </p:spPr>
        <p:txBody>
          <a:bodyPr/>
          <a:lstStyle/>
          <a:p>
            <a:pPr>
              <a:defRPr/>
            </a:pPr>
            <a:r>
              <a:rPr lang="ko-KR" altLang="en-US" sz="5400" dirty="0">
                <a:solidFill>
                  <a:schemeClr val="tx2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대학생을 위한 </a:t>
            </a:r>
            <a:r>
              <a:rPr lang="en-US" altLang="ko-KR" sz="5400" dirty="0">
                <a:solidFill>
                  <a:schemeClr val="tx2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RISS</a:t>
            </a:r>
            <a:br>
              <a:rPr lang="en-US" altLang="ko-KR" sz="4800" dirty="0">
                <a:solidFill>
                  <a:schemeClr val="tx2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</a:br>
            <a:br>
              <a:rPr lang="en-US" altLang="ko-KR" sz="4800" dirty="0">
                <a:solidFill>
                  <a:schemeClr val="tx2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</a:br>
            <a:r>
              <a:rPr lang="en-US" altLang="ko-KR" sz="4800" dirty="0">
                <a:solidFill>
                  <a:schemeClr val="tx2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 </a:t>
            </a:r>
            <a:r>
              <a:rPr lang="ko-KR" altLang="en-US" sz="5400" dirty="0">
                <a:solidFill>
                  <a:schemeClr val="tx2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온라인</a:t>
            </a:r>
            <a:r>
              <a:rPr lang="en-US" altLang="ko-KR" sz="5400" dirty="0">
                <a:solidFill>
                  <a:schemeClr val="tx2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 </a:t>
            </a:r>
            <a:r>
              <a:rPr lang="ko-KR" altLang="en-US" sz="5400" dirty="0">
                <a:solidFill>
                  <a:schemeClr val="tx2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이용교육</a:t>
            </a:r>
            <a:endParaRPr lang="ko-KR" altLang="en-US" sz="5400" dirty="0">
              <a:solidFill>
                <a:srgbClr val="003399"/>
              </a:solidFill>
              <a:latin typeface="양진체 " panose="02020503000000000000" pitchFamily="18" charset="-127"/>
              <a:ea typeface="양진체 " panose="02020503000000000000" pitchFamily="18" charset="-127"/>
            </a:endParaRPr>
          </a:p>
        </p:txBody>
      </p:sp>
      <p:grpSp>
        <p:nvGrpSpPr>
          <p:cNvPr id="28" name="그룹 1003"/>
          <p:cNvGrpSpPr/>
          <p:nvPr/>
        </p:nvGrpSpPr>
        <p:grpSpPr>
          <a:xfrm>
            <a:off x="739100" y="4797152"/>
            <a:ext cx="7776360" cy="143595"/>
            <a:chOff x="492406" y="1170700"/>
            <a:chExt cx="8366577" cy="90854"/>
          </a:xfrm>
        </p:grpSpPr>
        <p:pic>
          <p:nvPicPr>
            <p:cNvPr id="29" name="Object 8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2406" y="1170700"/>
              <a:ext cx="8366577" cy="90854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6688138" y="1406525"/>
            <a:ext cx="2303462" cy="46799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ko-KR" altLang="en-US" sz="1100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모서리가 둥근 직사각형 14"/>
          <p:cNvSpPr/>
          <p:nvPr/>
        </p:nvSpPr>
        <p:spPr>
          <a:xfrm>
            <a:off x="6615165" y="1246178"/>
            <a:ext cx="2448272" cy="360040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주요사항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6759575" y="1693863"/>
            <a:ext cx="2160588" cy="4319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6688138" y="1693863"/>
            <a:ext cx="2160587" cy="26776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자주찾는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질문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[1] TOP FAQ </a:t>
            </a: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많이 조회되는 문의 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5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건 제공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+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선택 시 고객센터 </a:t>
            </a:r>
            <a:r>
              <a:rPr lang="ko-KR" altLang="en-US" sz="12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자주찾는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질문으로 연결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[2] RISS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고객센터에서 제공하는 서비스 별 문의 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[3]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상담신청 및 고객센터 페이지로 이동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algn="just" eaLnBrk="1" fontAlgn="auto" latinLnBrk="1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pic>
        <p:nvPicPr>
          <p:cNvPr id="22536" name="그림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1244600"/>
            <a:ext cx="6010275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779838" y="2565400"/>
            <a:ext cx="1152525" cy="2159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3779838" y="2349500"/>
            <a:ext cx="241300" cy="2159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1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835150" y="5229225"/>
            <a:ext cx="2736850" cy="69532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1835150" y="5030788"/>
            <a:ext cx="288925" cy="269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3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288" y="2619375"/>
            <a:ext cx="3240087" cy="217805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395288" y="2420938"/>
            <a:ext cx="288925" cy="271462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2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1" name="제목 1"/>
          <p:cNvSpPr>
            <a:spLocks noGrp="1"/>
          </p:cNvSpPr>
          <p:nvPr>
            <p:ph type="title"/>
          </p:nvPr>
        </p:nvSpPr>
        <p:spPr>
          <a:xfrm>
            <a:off x="1225257" y="548553"/>
            <a:ext cx="7569158" cy="616017"/>
          </a:xfrm>
        </p:spPr>
        <p:txBody>
          <a:bodyPr/>
          <a:lstStyle/>
          <a:p>
            <a:r>
              <a:rPr lang="en-US" altLang="ko-KR" dirty="0"/>
              <a:t>RISS </a:t>
            </a:r>
            <a:r>
              <a:rPr lang="ko-KR" altLang="en-US" dirty="0"/>
              <a:t>메인 페이지</a:t>
            </a:r>
          </a:p>
        </p:txBody>
      </p:sp>
    </p:spTree>
  </p:cSld>
  <p:clrMapOvr>
    <a:masterClrMapping/>
  </p:clrMapOvr>
  <p:transition spd="med">
    <p:pull/>
  </p:transition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671512" y="3605213"/>
            <a:ext cx="7572895" cy="995362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US" altLang="ko-KR" dirty="0">
                <a:solidFill>
                  <a:srgbClr val="9E527F"/>
                </a:solidFill>
              </a:rPr>
              <a:t>3. FRIC </a:t>
            </a:r>
            <a:r>
              <a:rPr lang="en-US" altLang="ko-KR" dirty="0">
                <a:solidFill>
                  <a:schemeClr val="bg1"/>
                </a:solidFill>
              </a:rPr>
              <a:t>(</a:t>
            </a:r>
            <a:r>
              <a:rPr lang="ko-KR" altLang="en-US" dirty="0">
                <a:solidFill>
                  <a:schemeClr val="bg1"/>
                </a:solidFill>
              </a:rPr>
              <a:t>외국학술지지원센터</a:t>
            </a:r>
            <a:r>
              <a:rPr lang="en-US" altLang="ko-KR" dirty="0">
                <a:solidFill>
                  <a:schemeClr val="bg1"/>
                </a:solidFill>
              </a:rPr>
              <a:t>)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>
          <a:xfrm>
            <a:off x="671513" y="4551363"/>
            <a:ext cx="6138862" cy="336550"/>
          </a:xfrm>
        </p:spPr>
        <p:txBody>
          <a:bodyPr/>
          <a:lstStyle/>
          <a:p>
            <a:pPr>
              <a:defRPr/>
            </a:pPr>
            <a:r>
              <a:rPr lang="ko-KR" altLang="en-US" dirty="0">
                <a:solidFill>
                  <a:srgbClr val="FFFFFF"/>
                </a:solidFill>
              </a:rPr>
              <a:t>외국학술정보의 전략적 공동 활용</a:t>
            </a:r>
            <a:endParaRPr lang="ko-KR" altLang="en-US" dirty="0">
              <a:solidFill>
                <a:srgbClr val="99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186636"/>
      </p:ext>
    </p:extLst>
  </p:cSld>
  <p:clrMapOvr>
    <a:masterClrMapping/>
  </p:clrMapOvr>
  <p:transition spd="med">
    <p:pull/>
  </p:transition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ko-KR" altLang="en-US" sz="4000" dirty="0"/>
              <a:t>외국학술지지원센터</a:t>
            </a:r>
            <a:endParaRPr lang="ko-KR" alt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66"/>
          <a:stretch>
            <a:fillRect/>
          </a:stretch>
        </p:blipFill>
        <p:spPr bwMode="auto">
          <a:xfrm rot="21289547">
            <a:off x="430726" y="3344023"/>
            <a:ext cx="250825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11993" y="1754327"/>
            <a:ext cx="7002463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30969" indent="-130969" algn="ctr">
              <a:lnSpc>
                <a:spcPct val="150000"/>
              </a:lnSpc>
              <a:defRPr/>
            </a:pPr>
            <a:r>
              <a:rPr lang="ko-KR" altLang="en-US" sz="20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교육부와 한국교육학술정보원에서는 국가적 차원의 해외 학술정보 </a:t>
            </a:r>
            <a:endParaRPr lang="en-US" altLang="ko-KR" sz="2000" dirty="0">
              <a:solidFill>
                <a:schemeClr val="bg1">
                  <a:lumMod val="10000"/>
                </a:schemeClr>
              </a:solidFill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130969" indent="-130969" algn="ctr">
              <a:lnSpc>
                <a:spcPct val="150000"/>
              </a:lnSpc>
              <a:defRPr/>
            </a:pPr>
            <a:r>
              <a:rPr lang="ko-KR" altLang="en-US" sz="20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공동활용 및 예산절감을 위해 총 </a:t>
            </a:r>
            <a:r>
              <a:rPr lang="en-US" altLang="ko-KR" sz="20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10</a:t>
            </a:r>
            <a:r>
              <a:rPr lang="ko-KR" altLang="en-US" sz="20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개의 외국학술지지원센터를 </a:t>
            </a:r>
            <a:endParaRPr lang="en-US" altLang="ko-KR" sz="2000" dirty="0">
              <a:solidFill>
                <a:schemeClr val="bg1">
                  <a:lumMod val="10000"/>
                </a:schemeClr>
              </a:solidFill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130969" indent="-130969" algn="ctr">
              <a:lnSpc>
                <a:spcPct val="150000"/>
              </a:lnSpc>
              <a:defRPr/>
            </a:pPr>
            <a:r>
              <a:rPr lang="ko-KR" altLang="en-US" sz="20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지정하여 운영하고 있습니다</a:t>
            </a:r>
            <a:r>
              <a:rPr lang="en-US" altLang="ko-KR" sz="20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.</a:t>
            </a:r>
          </a:p>
          <a:p>
            <a:pPr marL="130969" indent="-130969" algn="ctr">
              <a:lnSpc>
                <a:spcPct val="150000"/>
              </a:lnSpc>
              <a:defRPr/>
            </a:pPr>
            <a:endParaRPr lang="en-US" altLang="ko-KR" sz="2000" dirty="0">
              <a:solidFill>
                <a:schemeClr val="bg1">
                  <a:lumMod val="10000"/>
                </a:schemeClr>
              </a:solidFill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97" b="36713"/>
          <a:stretch>
            <a:fillRect/>
          </a:stretch>
        </p:blipFill>
        <p:spPr bwMode="auto">
          <a:xfrm rot="908094">
            <a:off x="6780787" y="3575548"/>
            <a:ext cx="17494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아래쪽 화살표 8"/>
          <p:cNvSpPr/>
          <p:nvPr/>
        </p:nvSpPr>
        <p:spPr>
          <a:xfrm>
            <a:off x="4136975" y="3298825"/>
            <a:ext cx="952500" cy="788988"/>
          </a:xfrm>
          <a:prstGeom prst="down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B07BD7"/>
              </a:gs>
              <a:gs pos="83000">
                <a:srgbClr val="9C5BCD"/>
              </a:gs>
              <a:gs pos="100000">
                <a:srgbClr val="7030A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>
              <a:ln w="0"/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054050" y="4284663"/>
            <a:ext cx="711835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0969" indent="-130969" algn="ctr">
              <a:lnSpc>
                <a:spcPct val="150000"/>
              </a:lnSpc>
              <a:defRPr/>
            </a:pPr>
            <a:r>
              <a:rPr lang="en-US" altLang="ko-KR" sz="20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RISS </a:t>
            </a:r>
            <a:r>
              <a:rPr lang="ko-KR" altLang="en-US" sz="20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회원이라면 누구나 </a:t>
            </a:r>
            <a:r>
              <a:rPr lang="en-US" altLang="ko-KR" sz="20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10</a:t>
            </a:r>
            <a:r>
              <a:rPr lang="ko-KR" altLang="en-US" sz="20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개 외국학술지지원센터의 </a:t>
            </a:r>
            <a:endParaRPr lang="en-US" altLang="ko-KR" sz="2000" dirty="0">
              <a:solidFill>
                <a:schemeClr val="bg1">
                  <a:lumMod val="10000"/>
                </a:schemeClr>
              </a:solidFill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130969" indent="-130969" algn="ctr">
              <a:lnSpc>
                <a:spcPct val="150000"/>
              </a:lnSpc>
              <a:defRPr/>
            </a:pPr>
            <a:r>
              <a:rPr lang="ko-KR" altLang="en-US" sz="20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소장학술지 </a:t>
            </a:r>
            <a:r>
              <a:rPr lang="en-US" altLang="ko-KR" sz="20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3</a:t>
            </a:r>
            <a:r>
              <a:rPr lang="ko-KR" altLang="en-US" sz="20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만 </a:t>
            </a:r>
            <a:r>
              <a:rPr lang="en-US" altLang="ko-KR" sz="20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7</a:t>
            </a:r>
            <a:r>
              <a:rPr lang="ko-KR" altLang="en-US" sz="20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천 여종</a:t>
            </a:r>
            <a:r>
              <a:rPr lang="en-US" altLang="ko-KR" sz="11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(21.02 </a:t>
            </a:r>
            <a:r>
              <a:rPr lang="ko-KR" altLang="en-US" sz="11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기준</a:t>
            </a:r>
            <a:r>
              <a:rPr lang="en-US" altLang="ko-KR" sz="11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)</a:t>
            </a:r>
            <a:r>
              <a:rPr lang="ko-KR" altLang="en-US" sz="20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을 전액 무료로 복사 신청할 수 있습니다</a:t>
            </a:r>
            <a:r>
              <a:rPr lang="en-US" altLang="ko-KR" sz="2000" dirty="0">
                <a:solidFill>
                  <a:schemeClr val="bg1">
                    <a:lumMod val="10000"/>
                  </a:schemeClr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.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animBg="1"/>
      <p:bldP spid="2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ko-KR" altLang="en-US" sz="4000" dirty="0"/>
              <a:t>외국학술지지원센터</a:t>
            </a:r>
            <a:endParaRPr lang="ko-KR" altLang="en-US" dirty="0"/>
          </a:p>
        </p:txBody>
      </p:sp>
      <p:graphicFrame>
        <p:nvGraphicFramePr>
          <p:cNvPr id="6" name="내용 개체 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2431221"/>
              </p:ext>
            </p:extLst>
          </p:nvPr>
        </p:nvGraphicFramePr>
        <p:xfrm>
          <a:off x="827584" y="1556792"/>
          <a:ext cx="7701366" cy="418856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{93296810-A885-4BE3-A3E7-6D5BEEA58F35}</a:tableStyleId>
              </a:tblPr>
              <a:tblGrid>
                <a:gridCol w="17800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7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14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314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외국학술지</a:t>
                      </a:r>
                      <a:r>
                        <a:rPr lang="ko-KR" altLang="en-US" sz="1600" b="0" baseline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지원센터 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(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주제분야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)</a:t>
                      </a:r>
                      <a:endParaRPr lang="ko-KR" altLang="en-US" sz="1600" b="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2876" marB="32876" anchor="ctr">
                    <a:solidFill>
                      <a:srgbClr val="A85B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52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강원대</a:t>
                      </a:r>
                    </a:p>
                  </a:txBody>
                  <a:tcPr marL="68580" marR="68580" marT="32876" marB="32876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생명공학</a:t>
                      </a:r>
                    </a:p>
                  </a:txBody>
                  <a:tcPr marL="68580" marR="68580" marT="32876" marB="32876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약학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</a:t>
                      </a:r>
                      <a:r>
                        <a:rPr lang="en-US" altLang="ko-KR" sz="1600" b="0" baseline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600" b="0" baseline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생물학 등</a:t>
                      </a:r>
                      <a:endParaRPr lang="ko-KR" altLang="en-US" sz="1600" b="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2876" marB="32876"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52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경북대</a:t>
                      </a:r>
                    </a:p>
                  </a:txBody>
                  <a:tcPr marL="68580" marR="68580" marT="32876" marB="32876" anchor="ctr">
                    <a:solidFill>
                      <a:srgbClr val="E3D1E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전기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·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전자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·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컴퓨터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·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정보공학</a:t>
                      </a:r>
                    </a:p>
                  </a:txBody>
                  <a:tcPr marL="68580" marR="68580" marT="32876" marB="32876" anchor="ctr">
                    <a:solidFill>
                      <a:srgbClr val="E3D1E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전기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전자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정보통신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컴퓨터 등</a:t>
                      </a:r>
                      <a:endParaRPr lang="en-US" altLang="ko-KR" sz="1600" b="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2876" marB="32876" anchor="ctr">
                    <a:solidFill>
                      <a:srgbClr val="E3D1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52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경상대</a:t>
                      </a:r>
                    </a:p>
                  </a:txBody>
                  <a:tcPr marL="68580" marR="68580" marT="32876" marB="32876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환경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·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에너지</a:t>
                      </a:r>
                    </a:p>
                  </a:txBody>
                  <a:tcPr marL="68580" marR="68580" marT="32876" marB="32876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환경공학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에너지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·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원자력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자원공학</a:t>
                      </a:r>
                      <a:endParaRPr lang="en-US" altLang="ko-KR" sz="1600" b="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2876" marB="32876"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652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고려대</a:t>
                      </a:r>
                    </a:p>
                  </a:txBody>
                  <a:tcPr marL="68580" marR="68580" marT="32876" marB="32876" anchor="ctr">
                    <a:solidFill>
                      <a:srgbClr val="E3D1E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인문학</a:t>
                      </a:r>
                    </a:p>
                  </a:txBody>
                  <a:tcPr marL="68580" marR="68580" marT="32876" marB="32876" anchor="ctr">
                    <a:solidFill>
                      <a:srgbClr val="E3D1E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문학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어학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역사학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철학 등</a:t>
                      </a:r>
                      <a:endParaRPr lang="en-US" altLang="ko-KR" sz="1600" b="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2876" marB="32876" anchor="ctr">
                    <a:solidFill>
                      <a:srgbClr val="E3D1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42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부산대</a:t>
                      </a:r>
                    </a:p>
                  </a:txBody>
                  <a:tcPr marL="68580" marR="68580" marT="32876" marB="32876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기술과학</a:t>
                      </a:r>
                    </a:p>
                  </a:txBody>
                  <a:tcPr marL="68580" marR="68580" marT="32876" marB="32876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건축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·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토목공학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기계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·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재료공학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</a:p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조선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·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항공 우주공학 등</a:t>
                      </a:r>
                      <a:endParaRPr lang="en-US" altLang="ko-KR" sz="1600" b="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2876" marB="32876"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642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서울대</a:t>
                      </a:r>
                    </a:p>
                  </a:txBody>
                  <a:tcPr marL="68580" marR="68580" marT="32876" marB="32876" anchor="ctr">
                    <a:solidFill>
                      <a:srgbClr val="E3D1E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자연과학</a:t>
                      </a:r>
                    </a:p>
                  </a:txBody>
                  <a:tcPr marL="68580" marR="68580" marT="32876" marB="32876" anchor="ctr">
                    <a:solidFill>
                      <a:srgbClr val="E3D1E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수학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물리학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화학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</a:p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지구과학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천문학 등</a:t>
                      </a:r>
                      <a:endParaRPr lang="en-US" altLang="ko-KR" sz="1600" b="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2876" marB="32876" anchor="ctr">
                    <a:solidFill>
                      <a:srgbClr val="E3D1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652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연세대</a:t>
                      </a:r>
                    </a:p>
                  </a:txBody>
                  <a:tcPr marL="68580" marR="68580" marT="32876" marB="32876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임상의학</a:t>
                      </a:r>
                    </a:p>
                  </a:txBody>
                  <a:tcPr marL="68580" marR="68580" marT="32876" marB="32876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의학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 err="1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치의학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간호학 등</a:t>
                      </a:r>
                      <a:endParaRPr lang="en-US" altLang="ko-KR" sz="1600" b="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2876" marB="32876"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652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이화여대</a:t>
                      </a:r>
                    </a:p>
                  </a:txBody>
                  <a:tcPr marL="68580" marR="68580" marT="32876" marB="32876" anchor="ctr">
                    <a:solidFill>
                      <a:srgbClr val="E3D1E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교육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·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사회학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예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·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체능</a:t>
                      </a:r>
                    </a:p>
                  </a:txBody>
                  <a:tcPr marL="68580" marR="68580" marT="32876" marB="32876" anchor="ctr">
                    <a:solidFill>
                      <a:srgbClr val="E3D1E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교육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사회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신문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·</a:t>
                      </a:r>
                      <a:r>
                        <a:rPr lang="ko-KR" altLang="en-US" sz="1600" b="0" dirty="0" err="1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방송학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예체능</a:t>
                      </a:r>
                      <a:endParaRPr lang="en-US" altLang="ko-KR" sz="1600" b="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2876" marB="32876" anchor="ctr">
                    <a:solidFill>
                      <a:srgbClr val="E3D1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652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전북대</a:t>
                      </a:r>
                    </a:p>
                  </a:txBody>
                  <a:tcPr marL="68580" marR="68580" marT="32876" marB="32876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농축산학</a:t>
                      </a:r>
                    </a:p>
                  </a:txBody>
                  <a:tcPr marL="68580" marR="68580" marT="32876" marB="32876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농축산학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수산학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해양학 등</a:t>
                      </a:r>
                      <a:endParaRPr lang="en-US" altLang="ko-KR" sz="1600" b="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2876" marB="32876"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642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충남대</a:t>
                      </a:r>
                    </a:p>
                  </a:txBody>
                  <a:tcPr marL="68580" marR="68580" marT="32876" marB="32876" anchor="ctr">
                    <a:solidFill>
                      <a:srgbClr val="E3D1E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행정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·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경영학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·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법학</a:t>
                      </a:r>
                    </a:p>
                  </a:txBody>
                  <a:tcPr marL="68580" marR="68580" marT="32876" marB="32876" anchor="ctr">
                    <a:solidFill>
                      <a:srgbClr val="E3D1E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정치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·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외교학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법률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행정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경제</a:t>
                      </a:r>
                      <a:r>
                        <a:rPr lang="en-US" altLang="ko-KR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·</a:t>
                      </a:r>
                      <a:r>
                        <a:rPr lang="ko-KR" altLang="en-US" sz="1600" b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경영학</a:t>
                      </a:r>
                      <a:endParaRPr lang="en-US" altLang="ko-KR" sz="1600" b="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2876" marB="32876" anchor="ctr">
                    <a:solidFill>
                      <a:srgbClr val="E3D1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altLang="ko-KR" dirty="0"/>
              <a:t>FRIC </a:t>
            </a:r>
            <a:r>
              <a:rPr lang="ko-KR" altLang="en-US" dirty="0"/>
              <a:t>자료 신청하기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5637119" y="3176650"/>
            <a:ext cx="3215648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6BCEA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</a:t>
            </a: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6BCEA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DB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에서 자료 검색 후</a:t>
            </a: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6BCEA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FRIC </a:t>
            </a: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6BCEA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자료신청</a:t>
            </a: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6BCEA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6BCEA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무료</a:t>
            </a: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6BCEA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가 있을 경우</a:t>
            </a: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630582" y="4442041"/>
            <a:ext cx="3215648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FRIC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을 통해 무료 복사신청 가능</a:t>
            </a: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→ </a:t>
            </a: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6BCEA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소장 도서관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의 </a:t>
            </a: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6BCEA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</a:t>
            </a: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6BCEA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무료</a:t>
            </a: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6BCEA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]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선택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!</a:t>
            </a:r>
          </a:p>
        </p:txBody>
      </p:sp>
      <p:sp>
        <p:nvSpPr>
          <p:cNvPr id="25" name="아래쪽 화살표 24"/>
          <p:cNvSpPr/>
          <p:nvPr/>
        </p:nvSpPr>
        <p:spPr>
          <a:xfrm>
            <a:off x="7010323" y="3951444"/>
            <a:ext cx="263525" cy="338138"/>
          </a:xfrm>
          <a:prstGeom prst="down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B07BD7"/>
              </a:gs>
              <a:gs pos="83000">
                <a:srgbClr val="9C5BCD"/>
              </a:gs>
              <a:gs pos="100000">
                <a:srgbClr val="7030A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n w="0"/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613866" y="2097537"/>
            <a:ext cx="3530134" cy="8212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32160" indent="-132160">
              <a:lnSpc>
                <a:spcPct val="120000"/>
              </a:lnSpc>
              <a:spcBef>
                <a:spcPts val="450"/>
              </a:spcBef>
              <a:defRPr/>
            </a:pP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6BCEA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 학술 </a:t>
            </a:r>
            <a:r>
              <a:rPr lang="ko-KR" altLang="en-US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논문 검색 후</a:t>
            </a:r>
            <a:endParaRPr lang="en-US" altLang="ko-KR" b="1" dirty="0">
              <a:ln w="6600">
                <a:solidFill>
                  <a:srgbClr val="505050"/>
                </a:solidFill>
                <a:prstDash val="solid"/>
              </a:ln>
              <a:solidFill>
                <a:srgbClr val="D6BCEA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132160" indent="-132160">
              <a:lnSpc>
                <a:spcPct val="120000"/>
              </a:lnSpc>
              <a:spcBef>
                <a:spcPts val="450"/>
              </a:spcBef>
              <a:defRPr/>
            </a:pP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6BCEA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복사</a:t>
            </a: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6BCEA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/</a:t>
            </a: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6BCEA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대출 신청 </a:t>
            </a:r>
            <a:r>
              <a:rPr lang="ko-KR" altLang="en-US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아이콘이 있을 경우</a:t>
            </a:r>
            <a:endParaRPr lang="en-US" altLang="ko-KR" dirty="0">
              <a:solidFill>
                <a:prstClr val="black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266978" y="1457926"/>
            <a:ext cx="5218110" cy="4549495"/>
            <a:chOff x="266978" y="1457926"/>
            <a:chExt cx="5218110" cy="4549495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6978" y="1457926"/>
              <a:ext cx="3687762" cy="1390650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  <p:sp>
          <p:nvSpPr>
            <p:cNvPr id="24" name="모서리가 둥근 직사각형 18"/>
            <p:cNvSpPr/>
            <p:nvPr/>
          </p:nvSpPr>
          <p:spPr>
            <a:xfrm flipV="1">
              <a:off x="354290" y="1826226"/>
              <a:ext cx="750888" cy="215900"/>
            </a:xfrm>
            <a:prstGeom prst="roundRect">
              <a:avLst>
                <a:gd name="adj" fmla="val 6790"/>
              </a:avLst>
            </a:prstGeom>
            <a:noFill/>
            <a:ln w="50800">
              <a:solidFill>
                <a:srgbClr val="79D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6978" y="3227988"/>
              <a:ext cx="4068638" cy="1106488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  <p:sp>
          <p:nvSpPr>
            <p:cNvPr id="29" name="모서리가 둥근 직사각형 18"/>
            <p:cNvSpPr/>
            <p:nvPr/>
          </p:nvSpPr>
          <p:spPr>
            <a:xfrm flipV="1">
              <a:off x="576240" y="3980028"/>
              <a:ext cx="625475" cy="217487"/>
            </a:xfrm>
            <a:prstGeom prst="roundRect">
              <a:avLst>
                <a:gd name="adj" fmla="val 6790"/>
              </a:avLst>
            </a:prstGeom>
            <a:noFill/>
            <a:ln w="50800">
              <a:solidFill>
                <a:srgbClr val="79D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59188" y="2778446"/>
              <a:ext cx="4025900" cy="3228975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  <p:sp>
          <p:nvSpPr>
            <p:cNvPr id="30" name="모서리가 둥근 직사각형 18"/>
            <p:cNvSpPr/>
            <p:nvPr/>
          </p:nvSpPr>
          <p:spPr>
            <a:xfrm flipV="1">
              <a:off x="1494112" y="5710706"/>
              <a:ext cx="3990975" cy="290513"/>
            </a:xfrm>
            <a:prstGeom prst="roundRect">
              <a:avLst>
                <a:gd name="adj" fmla="val 6790"/>
              </a:avLst>
            </a:prstGeom>
            <a:noFill/>
            <a:ln w="50800">
              <a:solidFill>
                <a:srgbClr val="79D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pic>
        <p:nvPicPr>
          <p:cNvPr id="180238" name="그림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885" y="2593197"/>
            <a:ext cx="23177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671512" y="3605213"/>
            <a:ext cx="7572895" cy="995362"/>
          </a:xfrm>
        </p:spPr>
        <p:txBody>
          <a:bodyPr/>
          <a:lstStyle/>
          <a:p>
            <a:pPr algn="l">
              <a:defRPr/>
            </a:pPr>
            <a:r>
              <a:rPr lang="en-US" altLang="ko-KR" dirty="0">
                <a:solidFill>
                  <a:srgbClr val="FF7C80"/>
                </a:solidFill>
              </a:rPr>
              <a:t>4. </a:t>
            </a:r>
            <a:r>
              <a:rPr lang="en-US" altLang="ko-KR" dirty="0">
                <a:solidFill>
                  <a:schemeClr val="bg1"/>
                </a:solidFill>
              </a:rPr>
              <a:t>RISS </a:t>
            </a:r>
            <a:r>
              <a:rPr lang="ko-KR" altLang="en-US" dirty="0">
                <a:solidFill>
                  <a:srgbClr val="FF7C80"/>
                </a:solidFill>
              </a:rPr>
              <a:t>활</a:t>
            </a:r>
            <a:r>
              <a:rPr lang="ko-KR" altLang="en-US" dirty="0">
                <a:solidFill>
                  <a:srgbClr val="82CCA7"/>
                </a:solidFill>
              </a:rPr>
              <a:t>용</a:t>
            </a:r>
            <a:r>
              <a:rPr lang="ko-KR" altLang="en-US" dirty="0">
                <a:solidFill>
                  <a:srgbClr val="66CCFF"/>
                </a:solidFill>
              </a:rPr>
              <a:t>도</a:t>
            </a:r>
            <a:r>
              <a:rPr lang="ko-KR" altLang="en-US" dirty="0">
                <a:solidFill>
                  <a:schemeClr val="bg1"/>
                </a:solidFill>
              </a:rPr>
              <a:t> 분석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>
          <a:xfrm>
            <a:off x="671513" y="4551363"/>
            <a:ext cx="6138862" cy="336550"/>
          </a:xfrm>
        </p:spPr>
        <p:txBody>
          <a:bodyPr/>
          <a:lstStyle/>
          <a:p>
            <a:pPr>
              <a:defRPr/>
            </a:pPr>
            <a:r>
              <a:rPr lang="en-US" altLang="ko-KR" dirty="0">
                <a:solidFill>
                  <a:srgbClr val="FFFFFF"/>
                </a:solidFill>
              </a:rPr>
              <a:t>View, Usage, Share</a:t>
            </a:r>
            <a:endParaRPr lang="ko-KR" altLang="en-US" dirty="0">
              <a:solidFill>
                <a:srgbClr val="99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375820"/>
      </p:ext>
    </p:extLst>
  </p:cSld>
  <p:clrMapOvr>
    <a:masterClrMapping/>
  </p:clrMapOvr>
  <p:transition spd="med">
    <p:pull/>
  </p:transition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altLang="ko-KR" dirty="0"/>
              <a:t>RISS </a:t>
            </a:r>
            <a:r>
              <a:rPr lang="ko-KR" altLang="en-US" dirty="0"/>
              <a:t>활용도분석</a:t>
            </a:r>
          </a:p>
        </p:txBody>
      </p:sp>
      <p:sp>
        <p:nvSpPr>
          <p:cNvPr id="3" name="내용 개체 틀 2"/>
          <p:cNvSpPr>
            <a:spLocks noGrp="1" noChangeArrowheads="1"/>
          </p:cNvSpPr>
          <p:nvPr>
            <p:ph idx="4294967295"/>
          </p:nvPr>
        </p:nvSpPr>
        <p:spPr bwMode="auto">
          <a:xfrm>
            <a:off x="634206" y="1772816"/>
            <a:ext cx="7856538" cy="14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 latinLnBrk="0">
              <a:buNone/>
            </a:pPr>
            <a:r>
              <a:rPr lang="en-US" altLang="ko-KR" sz="24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RISS </a:t>
            </a:r>
            <a:r>
              <a:rPr lang="ko-KR" altLang="en-US" sz="24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활용도분석은 </a:t>
            </a:r>
            <a:r>
              <a:rPr lang="en-US" altLang="ko-KR" sz="24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RISS</a:t>
            </a:r>
            <a:r>
              <a:rPr lang="ko-KR" altLang="en-US" sz="24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에서 서비스하고 있는 자료에 대하여</a:t>
            </a:r>
            <a:endParaRPr lang="en-US" altLang="ko-KR" sz="2400" dirty="0"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0" indent="0" algn="ctr" latinLnBrk="0">
              <a:buNone/>
            </a:pPr>
            <a:r>
              <a:rPr lang="ko-KR" altLang="en-US" sz="24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이용자들의 활용 정도에 따른 항목별 분석결과와 </a:t>
            </a:r>
            <a:endParaRPr lang="en-US" altLang="ko-KR" sz="2400" dirty="0"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0" indent="0" algn="ctr" latinLnBrk="0">
              <a:buNone/>
            </a:pPr>
            <a:r>
              <a:rPr lang="en-US" altLang="ko-KR" sz="24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RISS</a:t>
            </a:r>
            <a:r>
              <a:rPr lang="ko-KR" altLang="en-US" sz="24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에서 이용 가능한 자료현황 통계를 제공합니다</a:t>
            </a:r>
            <a:r>
              <a:rPr lang="en-US" altLang="ko-KR" sz="24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.</a:t>
            </a:r>
          </a:p>
        </p:txBody>
      </p:sp>
      <p:sp>
        <p:nvSpPr>
          <p:cNvPr id="14" name="아래쪽 화살표 13"/>
          <p:cNvSpPr/>
          <p:nvPr/>
        </p:nvSpPr>
        <p:spPr>
          <a:xfrm>
            <a:off x="4086225" y="3408363"/>
            <a:ext cx="952500" cy="790575"/>
          </a:xfrm>
          <a:prstGeom prst="downArrow">
            <a:avLst/>
          </a:prstGeom>
          <a:gradFill>
            <a:gsLst>
              <a:gs pos="0">
                <a:srgbClr val="FCFDFE"/>
              </a:gs>
              <a:gs pos="74000">
                <a:srgbClr val="C1E9DF"/>
              </a:gs>
              <a:gs pos="83000">
                <a:srgbClr val="9EDECD"/>
              </a:gs>
              <a:gs pos="100000">
                <a:srgbClr val="5AC7A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n w="0"/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26" name="그림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942" y="4293096"/>
            <a:ext cx="711956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4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주제별 활용 통계 분석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223116" y="1340768"/>
            <a:ext cx="8673969" cy="5027378"/>
            <a:chOff x="440524" y="1320443"/>
            <a:chExt cx="8673969" cy="5027378"/>
          </a:xfrm>
        </p:grpSpPr>
        <p:grpSp>
          <p:nvGrpSpPr>
            <p:cNvPr id="8" name="그룹 7"/>
            <p:cNvGrpSpPr/>
            <p:nvPr/>
          </p:nvGrpSpPr>
          <p:grpSpPr>
            <a:xfrm>
              <a:off x="440524" y="1320443"/>
              <a:ext cx="4761608" cy="4926822"/>
              <a:chOff x="303858" y="1449719"/>
              <a:chExt cx="5931842" cy="4730732"/>
            </a:xfrm>
          </p:grpSpPr>
          <p:grpSp>
            <p:nvGrpSpPr>
              <p:cNvPr id="9" name="그룹 8"/>
              <p:cNvGrpSpPr/>
              <p:nvPr/>
            </p:nvGrpSpPr>
            <p:grpSpPr>
              <a:xfrm>
                <a:off x="341028" y="1449719"/>
                <a:ext cx="5894672" cy="4730732"/>
                <a:chOff x="170016" y="1320442"/>
                <a:chExt cx="7146680" cy="6401765"/>
              </a:xfrm>
            </p:grpSpPr>
            <p:pic>
              <p:nvPicPr>
                <p:cNvPr id="12" name="그림 11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982" t="90124" r="6074"/>
                <a:stretch/>
              </p:blipFill>
              <p:spPr>
                <a:xfrm>
                  <a:off x="170016" y="6962993"/>
                  <a:ext cx="7146680" cy="759214"/>
                </a:xfrm>
                <a:prstGeom prst="rect">
                  <a:avLst/>
                </a:prstGeom>
              </p:spPr>
            </p:pic>
            <p:grpSp>
              <p:nvGrpSpPr>
                <p:cNvPr id="13" name="그룹 12"/>
                <p:cNvGrpSpPr/>
                <p:nvPr/>
              </p:nvGrpSpPr>
              <p:grpSpPr>
                <a:xfrm>
                  <a:off x="170016" y="1320442"/>
                  <a:ext cx="7146680" cy="5667500"/>
                  <a:chOff x="141140" y="2454520"/>
                  <a:chExt cx="7146680" cy="5667500"/>
                </a:xfrm>
              </p:grpSpPr>
              <p:pic>
                <p:nvPicPr>
                  <p:cNvPr id="14" name="그림 13"/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1982" r="6074" b="92516"/>
                  <a:stretch/>
                </p:blipFill>
                <p:spPr>
                  <a:xfrm>
                    <a:off x="141140" y="2454520"/>
                    <a:ext cx="7146680" cy="575295"/>
                  </a:xfrm>
                  <a:prstGeom prst="rect">
                    <a:avLst/>
                  </a:prstGeom>
                </p:spPr>
              </p:pic>
              <p:pic>
                <p:nvPicPr>
                  <p:cNvPr id="15" name="그림 14"/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1982" t="21611" r="6074" b="10146"/>
                  <a:stretch/>
                </p:blipFill>
                <p:spPr>
                  <a:xfrm>
                    <a:off x="141140" y="2875812"/>
                    <a:ext cx="7146680" cy="5246208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10" name="모서리가 둥근 직사각형 9"/>
              <p:cNvSpPr/>
              <p:nvPr/>
            </p:nvSpPr>
            <p:spPr>
              <a:xfrm>
                <a:off x="303858" y="2237826"/>
                <a:ext cx="5465040" cy="572282"/>
              </a:xfrm>
              <a:prstGeom prst="roundRect">
                <a:avLst>
                  <a:gd name="adj" fmla="val 9024"/>
                </a:avLst>
              </a:prstGeom>
              <a:noFill/>
              <a:ln w="508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모서리가 둥근 직사각형 10"/>
              <p:cNvSpPr/>
              <p:nvPr/>
            </p:nvSpPr>
            <p:spPr>
              <a:xfrm>
                <a:off x="750848" y="3366094"/>
                <a:ext cx="3560957" cy="2053399"/>
              </a:xfrm>
              <a:prstGeom prst="roundRect">
                <a:avLst>
                  <a:gd name="adj" fmla="val 5034"/>
                </a:avLst>
              </a:prstGeom>
              <a:noFill/>
              <a:ln w="508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6" name="그룹 15"/>
            <p:cNvGrpSpPr/>
            <p:nvPr/>
          </p:nvGrpSpPr>
          <p:grpSpPr>
            <a:xfrm>
              <a:off x="4625721" y="3863660"/>
              <a:ext cx="4488772" cy="2484161"/>
              <a:chOff x="3263591" y="2789744"/>
              <a:chExt cx="6350930" cy="3189499"/>
            </a:xfrm>
          </p:grpSpPr>
          <p:pic>
            <p:nvPicPr>
              <p:cNvPr id="17" name="그림 16"/>
              <p:cNvPicPr>
                <a:picLocks noChangeAspect="1"/>
              </p:cNvPicPr>
              <p:nvPr/>
            </p:nvPicPr>
            <p:blipFill rotWithShape="1">
              <a:blip r:embed="rId4"/>
              <a:srcRect l="727" t="1013" r="840" b="39570"/>
              <a:stretch/>
            </p:blipFill>
            <p:spPr>
              <a:xfrm>
                <a:off x="3278459" y="2810107"/>
                <a:ext cx="6296721" cy="3169136"/>
              </a:xfrm>
              <a:prstGeom prst="rect">
                <a:avLst/>
              </a:prstGeom>
            </p:spPr>
          </p:pic>
          <p:sp>
            <p:nvSpPr>
              <p:cNvPr id="18" name="모서리가 둥근 직사각형 17"/>
              <p:cNvSpPr/>
              <p:nvPr/>
            </p:nvSpPr>
            <p:spPr>
              <a:xfrm>
                <a:off x="3263591" y="2789744"/>
                <a:ext cx="6350930" cy="3189499"/>
              </a:xfrm>
              <a:prstGeom prst="roundRect">
                <a:avLst>
                  <a:gd name="adj" fmla="val 2167"/>
                </a:avLst>
              </a:prstGeom>
              <a:noFill/>
              <a:ln w="508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19" name="꺾인 연결선 18"/>
            <p:cNvCxnSpPr/>
            <p:nvPr/>
          </p:nvCxnSpPr>
          <p:spPr>
            <a:xfrm flipV="1">
              <a:off x="2915816" y="4973971"/>
              <a:ext cx="1728192" cy="1058578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C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직사각형 19"/>
          <p:cNvSpPr/>
          <p:nvPr/>
        </p:nvSpPr>
        <p:spPr>
          <a:xfrm>
            <a:off x="5580112" y="1340768"/>
            <a:ext cx="42211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n-US" altLang="ko-KR" dirty="0">
              <a:solidFill>
                <a:prstClr val="black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en-US" altLang="ko-KR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1.</a:t>
            </a: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b="1" dirty="0">
                <a:ln w="6600">
                  <a:solidFill>
                    <a:srgbClr val="FF7C80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rgbClr val="FFC00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기간</a:t>
            </a:r>
            <a:r>
              <a:rPr lang="ko-KR" altLang="en-US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선택</a:t>
            </a:r>
            <a:endParaRPr lang="en-US" altLang="ko-KR" dirty="0">
              <a:solidFill>
                <a:prstClr val="black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endParaRPr lang="en-US" altLang="ko-KR" dirty="0">
              <a:solidFill>
                <a:prstClr val="black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en-US" altLang="ko-KR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2. </a:t>
            </a:r>
            <a:r>
              <a:rPr lang="ko-KR" altLang="en-US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해당 기간 내 </a:t>
            </a:r>
            <a:endParaRPr lang="en-US" altLang="ko-KR" dirty="0">
              <a:solidFill>
                <a:prstClr val="black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ko-KR" altLang="en-US" b="1" dirty="0">
                <a:ln w="6600">
                  <a:solidFill>
                    <a:srgbClr val="FF7C80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rgbClr val="FFC00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주제</a:t>
            </a:r>
            <a:r>
              <a:rPr lang="en-US" altLang="ko-KR" b="1" dirty="0">
                <a:ln w="6600">
                  <a:solidFill>
                    <a:srgbClr val="FF7C80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rgbClr val="FFC00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b="1" dirty="0" err="1">
                <a:ln w="6600">
                  <a:solidFill>
                    <a:srgbClr val="FF7C80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rgbClr val="FFC00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대분류</a:t>
            </a:r>
            <a:r>
              <a:rPr lang="en-US" altLang="ko-KR" b="1" dirty="0">
                <a:ln w="6600">
                  <a:solidFill>
                    <a:srgbClr val="FF7C80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rgbClr val="FFC00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  <a:r>
              <a:rPr lang="ko-KR" altLang="en-US" b="1" dirty="0">
                <a:ln w="6600">
                  <a:solidFill>
                    <a:srgbClr val="FF7C80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rgbClr val="FFC00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별 활용 통계</a:t>
            </a:r>
            <a:endParaRPr lang="en-US" altLang="ko-KR" dirty="0">
              <a:solidFill>
                <a:prstClr val="black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ko-KR" altLang="en-US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현황 그래프 제공</a:t>
            </a:r>
            <a:endParaRPr lang="en-US" altLang="ko-KR" dirty="0">
              <a:solidFill>
                <a:prstClr val="black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endParaRPr lang="en-US" altLang="ko-KR" dirty="0">
              <a:solidFill>
                <a:prstClr val="black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en-US" altLang="ko-KR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3. </a:t>
            </a:r>
            <a:r>
              <a:rPr lang="ko-KR" altLang="en-US" b="1" dirty="0">
                <a:ln w="6600">
                  <a:solidFill>
                    <a:srgbClr val="FF7C80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rgbClr val="FFC00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활용도 </a:t>
            </a:r>
            <a:r>
              <a:rPr lang="en-US" altLang="ko-KR" b="1" dirty="0">
                <a:ln w="6600">
                  <a:solidFill>
                    <a:srgbClr val="FF7C80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rgbClr val="FFC00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TOP 100</a:t>
            </a:r>
            <a:r>
              <a:rPr lang="en-US" altLang="ko-KR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자료 제공</a:t>
            </a:r>
            <a:endParaRPr lang="en-US" altLang="ko-KR" dirty="0">
              <a:solidFill>
                <a:prstClr val="black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001898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671512" y="3605213"/>
            <a:ext cx="7572895" cy="995362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US" altLang="ko-KR" dirty="0">
                <a:solidFill>
                  <a:srgbClr val="FFC000"/>
                </a:solidFill>
              </a:rPr>
              <a:t>5. </a:t>
            </a:r>
            <a:r>
              <a:rPr lang="en-US" altLang="ko-KR" dirty="0">
                <a:solidFill>
                  <a:schemeClr val="bg1"/>
                </a:solidFill>
              </a:rPr>
              <a:t>RISS </a:t>
            </a:r>
            <a:r>
              <a:rPr lang="ko-KR" altLang="en-US" dirty="0">
                <a:solidFill>
                  <a:srgbClr val="FFC000"/>
                </a:solidFill>
              </a:rPr>
              <a:t>직접 접속</a:t>
            </a:r>
            <a:r>
              <a:rPr lang="en-US" altLang="ko-KR" dirty="0">
                <a:solidFill>
                  <a:schemeClr val="bg1"/>
                </a:solidFill>
              </a:rPr>
              <a:t>(</a:t>
            </a:r>
            <a:r>
              <a:rPr lang="ko-KR" altLang="en-US" dirty="0">
                <a:solidFill>
                  <a:schemeClr val="bg1"/>
                </a:solidFill>
              </a:rPr>
              <a:t>기관 접속</a:t>
            </a:r>
            <a:r>
              <a:rPr lang="en-US" altLang="ko-KR" dirty="0">
                <a:solidFill>
                  <a:schemeClr val="bg1"/>
                </a:solidFill>
              </a:rPr>
              <a:t>)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>
          <a:xfrm>
            <a:off x="671513" y="4551363"/>
            <a:ext cx="6138862" cy="336550"/>
          </a:xfrm>
        </p:spPr>
        <p:txBody>
          <a:bodyPr/>
          <a:lstStyle/>
          <a:p>
            <a:pPr>
              <a:defRPr/>
            </a:pPr>
            <a:r>
              <a:rPr lang="ko-KR" altLang="en-US" dirty="0">
                <a:solidFill>
                  <a:srgbClr val="FFFFFF"/>
                </a:solidFill>
              </a:rPr>
              <a:t>소속기관을 통해 직접 접속하여 편리하게 이용해보세요</a:t>
            </a:r>
            <a:r>
              <a:rPr lang="en-US" altLang="ko-KR" dirty="0">
                <a:solidFill>
                  <a:srgbClr val="FFFFFF"/>
                </a:solidFill>
              </a:rPr>
              <a:t>.</a:t>
            </a:r>
            <a:endParaRPr lang="ko-KR" altLang="en-US" dirty="0">
              <a:solidFill>
                <a:srgbClr val="99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441543"/>
      </p:ext>
    </p:extLst>
  </p:cSld>
  <p:clrMapOvr>
    <a:masterClrMapping/>
  </p:clrMapOvr>
  <p:transition spd="med">
    <p:pull/>
  </p:transition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직접접속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330817" y="5050782"/>
            <a:ext cx="7308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소속 도서관 사이트에서 로그인 후 </a:t>
            </a: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RISS </a:t>
            </a: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선택</a:t>
            </a: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: </a:t>
            </a:r>
            <a:r>
              <a:rPr lang="ko-KR" altLang="en-US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직접접속</a:t>
            </a:r>
            <a:r>
              <a:rPr lang="en-US" altLang="ko-KR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기관명 확인</a:t>
            </a:r>
            <a:r>
              <a:rPr lang="en-US" altLang="ko-KR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</a:p>
          <a:p>
            <a:pPr>
              <a:defRPr/>
            </a:pPr>
            <a:endParaRPr lang="en-US" altLang="ko-KR" dirty="0">
              <a:solidFill>
                <a:prstClr val="black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en-US" altLang="ko-KR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※ </a:t>
            </a: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개인서비스</a:t>
            </a: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b="1" dirty="0" err="1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내서재</a:t>
            </a: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/</a:t>
            </a: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복사 대출</a:t>
            </a: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…</a:t>
            </a: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등</a:t>
            </a: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  <a:r>
              <a:rPr lang="en-US" altLang="ko-KR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이용 시에는 개인계정 로그인 사용</a:t>
            </a:r>
            <a:r>
              <a:rPr lang="en-US" altLang="ko-KR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!</a:t>
            </a:r>
          </a:p>
        </p:txBody>
      </p:sp>
      <p:grpSp>
        <p:nvGrpSpPr>
          <p:cNvPr id="13" name="그룹 12"/>
          <p:cNvGrpSpPr/>
          <p:nvPr/>
        </p:nvGrpSpPr>
        <p:grpSpPr>
          <a:xfrm>
            <a:off x="179912" y="1627786"/>
            <a:ext cx="5846637" cy="3313382"/>
            <a:chOff x="330288" y="1988840"/>
            <a:chExt cx="5076056" cy="2850494"/>
          </a:xfrm>
        </p:grpSpPr>
        <p:grpSp>
          <p:nvGrpSpPr>
            <p:cNvPr id="6" name="그룹 5"/>
            <p:cNvGrpSpPr/>
            <p:nvPr/>
          </p:nvGrpSpPr>
          <p:grpSpPr>
            <a:xfrm>
              <a:off x="330288" y="1988840"/>
              <a:ext cx="5076056" cy="2850494"/>
              <a:chOff x="827584" y="1686538"/>
              <a:chExt cx="5076056" cy="2850494"/>
            </a:xfrm>
          </p:grpSpPr>
          <p:pic>
            <p:nvPicPr>
              <p:cNvPr id="2" name="그림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27584" y="1686538"/>
                <a:ext cx="5076056" cy="2850494"/>
              </a:xfrm>
              <a:prstGeom prst="rect">
                <a:avLst/>
              </a:prstGeom>
            </p:spPr>
          </p:pic>
          <p:sp>
            <p:nvSpPr>
              <p:cNvPr id="3" name="직사각형 2"/>
              <p:cNvSpPr/>
              <p:nvPr/>
            </p:nvSpPr>
            <p:spPr>
              <a:xfrm>
                <a:off x="899592" y="1686538"/>
                <a:ext cx="1152128" cy="2302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" name="모서리가 둥근 직사각형 8"/>
            <p:cNvSpPr/>
            <p:nvPr/>
          </p:nvSpPr>
          <p:spPr bwMode="auto">
            <a:xfrm>
              <a:off x="475723" y="4492644"/>
              <a:ext cx="842797" cy="216024"/>
            </a:xfrm>
            <a:prstGeom prst="roundRect">
              <a:avLst>
                <a:gd name="adj" fmla="val 6790"/>
              </a:avLst>
            </a:prstGeom>
            <a:noFill/>
            <a:ln w="50800">
              <a:solidFill>
                <a:srgbClr val="79D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17" name="화살표: 오른쪽 14"/>
          <p:cNvSpPr/>
          <p:nvPr/>
        </p:nvSpPr>
        <p:spPr>
          <a:xfrm rot="20791297">
            <a:off x="1372299" y="3630275"/>
            <a:ext cx="1536381" cy="1117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grpSp>
        <p:nvGrpSpPr>
          <p:cNvPr id="11" name="그룹 10"/>
          <p:cNvGrpSpPr/>
          <p:nvPr/>
        </p:nvGrpSpPr>
        <p:grpSpPr>
          <a:xfrm>
            <a:off x="2987824" y="1556792"/>
            <a:ext cx="5809788" cy="2808312"/>
            <a:chOff x="2578636" y="1844825"/>
            <a:chExt cx="5809788" cy="28083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2578636" y="1844825"/>
              <a:ext cx="5809788" cy="2808312"/>
            </a:xfrm>
            <a:prstGeom prst="roundRect">
              <a:avLst>
                <a:gd name="adj" fmla="val 5034"/>
              </a:avLst>
            </a:prstGeom>
            <a:noFill/>
            <a:ln w="508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5617362" y="1915819"/>
              <a:ext cx="1114878" cy="2170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4" name="그림 13">
            <a:extLst>
              <a:ext uri="{FF2B5EF4-FFF2-40B4-BE49-F238E27FC236}">
                <a16:creationId xmlns:a16="http://schemas.microsoft.com/office/drawing/2014/main" id="{06F35D3F-EA7B-4DBB-919F-6F5AA1939C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3230" y="1598291"/>
            <a:ext cx="5535891" cy="2694805"/>
          </a:xfrm>
          <a:prstGeom prst="rect">
            <a:avLst/>
          </a:prstGeom>
        </p:spPr>
      </p:pic>
      <p:sp>
        <p:nvSpPr>
          <p:cNvPr id="19" name="모서리가 둥근 직사각형 8">
            <a:extLst>
              <a:ext uri="{FF2B5EF4-FFF2-40B4-BE49-F238E27FC236}">
                <a16:creationId xmlns:a16="http://schemas.microsoft.com/office/drawing/2014/main" id="{BB6B86B8-0F87-4911-A99F-B16E0347A4E8}"/>
              </a:ext>
            </a:extLst>
          </p:cNvPr>
          <p:cNvSpPr/>
          <p:nvPr/>
        </p:nvSpPr>
        <p:spPr bwMode="auto">
          <a:xfrm>
            <a:off x="6948264" y="1607363"/>
            <a:ext cx="576064" cy="251104"/>
          </a:xfrm>
          <a:prstGeom prst="roundRect">
            <a:avLst>
              <a:gd name="adj" fmla="val 6790"/>
            </a:avLst>
          </a:prstGeom>
          <a:noFill/>
          <a:ln w="50800">
            <a:solidFill>
              <a:srgbClr val="79D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직접접속</a:t>
            </a:r>
            <a:r>
              <a:rPr lang="en-US" altLang="ko-KR" dirty="0"/>
              <a:t>(</a:t>
            </a:r>
            <a:r>
              <a:rPr lang="ko-KR" altLang="en-US" dirty="0"/>
              <a:t>기관내 무료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6063239" y="1935113"/>
            <a:ext cx="2915817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국내학술논문 </a:t>
            </a:r>
            <a:endParaRPr lang="en-US" altLang="ko-KR" b="1" dirty="0">
              <a:ln w="6600">
                <a:solidFill>
                  <a:srgbClr val="505050"/>
                </a:solidFill>
                <a:prstDash val="solid"/>
              </a:ln>
              <a:solidFill>
                <a:srgbClr val="DAF2EC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endParaRPr lang="en-US" altLang="ko-KR" b="1" dirty="0">
              <a:ln w="6600">
                <a:solidFill>
                  <a:srgbClr val="505050"/>
                </a:solidFill>
                <a:prstDash val="solid"/>
              </a:ln>
              <a:solidFill>
                <a:srgbClr val="DAF2EC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W </a:t>
            </a: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원문보기   →  </a:t>
            </a: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M </a:t>
            </a: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원문보기  </a:t>
            </a:r>
            <a:endParaRPr lang="en-US" altLang="ko-KR" b="1" dirty="0">
              <a:ln w="6600">
                <a:solidFill>
                  <a:srgbClr val="505050"/>
                </a:solidFill>
                <a:prstDash val="solid"/>
              </a:ln>
              <a:solidFill>
                <a:srgbClr val="DAF2EC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ctr">
              <a:defRPr/>
            </a:pPr>
            <a:endParaRPr lang="en-US" altLang="ko-KR" b="1" dirty="0">
              <a:ln w="6600">
                <a:solidFill>
                  <a:srgbClr val="505050"/>
                </a:solidFill>
                <a:prstDash val="solid"/>
              </a:ln>
              <a:solidFill>
                <a:srgbClr val="DAF2EC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ctr">
              <a:defRPr/>
            </a:pPr>
            <a:r>
              <a:rPr lang="ko-KR" altLang="en-US" sz="2400" dirty="0">
                <a:ln w="6600">
                  <a:noFill/>
                  <a:prstDash val="solid"/>
                </a:ln>
                <a:solidFill>
                  <a:srgbClr val="FF7C8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기관 내 무료 </a:t>
            </a:r>
            <a:endParaRPr lang="en-US" altLang="ko-KR" sz="2400" dirty="0">
              <a:ln w="6600">
                <a:noFill/>
                <a:prstDash val="solid"/>
              </a:ln>
              <a:solidFill>
                <a:srgbClr val="FF7C80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ctr">
              <a:defRPr/>
            </a:pPr>
            <a:r>
              <a:rPr lang="ko-KR" altLang="en-US" sz="2400" dirty="0">
                <a:ln w="6600">
                  <a:noFill/>
                  <a:prstDash val="solid"/>
                </a:ln>
                <a:solidFill>
                  <a:srgbClr val="FF7C8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논문으로 이용가능</a:t>
            </a:r>
            <a:r>
              <a:rPr lang="en-US" altLang="ko-KR" sz="2400" dirty="0">
                <a:ln w="6600">
                  <a:noFill/>
                  <a:prstDash val="solid"/>
                </a:ln>
                <a:solidFill>
                  <a:srgbClr val="FF7C8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!</a:t>
            </a:r>
          </a:p>
          <a:p>
            <a:pPr>
              <a:defRPr/>
            </a:pPr>
            <a:endParaRPr lang="en-US" altLang="ko-KR" dirty="0">
              <a:solidFill>
                <a:prstClr val="black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FEEFA379-C64D-49E9-ADE2-84CB8A7440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468" y="1340768"/>
            <a:ext cx="5863771" cy="45624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모서리가 둥근 직사각형 8">
            <a:extLst>
              <a:ext uri="{FF2B5EF4-FFF2-40B4-BE49-F238E27FC236}">
                <a16:creationId xmlns:a16="http://schemas.microsoft.com/office/drawing/2014/main" id="{4247F5A6-DB4C-455D-9694-7F0DBBDAA3DF}"/>
              </a:ext>
            </a:extLst>
          </p:cNvPr>
          <p:cNvSpPr/>
          <p:nvPr/>
        </p:nvSpPr>
        <p:spPr bwMode="auto">
          <a:xfrm>
            <a:off x="467544" y="3717032"/>
            <a:ext cx="1038225" cy="336550"/>
          </a:xfrm>
          <a:prstGeom prst="roundRect">
            <a:avLst>
              <a:gd name="adj" fmla="val 6790"/>
            </a:avLst>
          </a:prstGeom>
          <a:noFill/>
          <a:ln w="50800">
            <a:solidFill>
              <a:srgbClr val="79D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3" name="모서리가 둥근 직사각형 8">
            <a:extLst>
              <a:ext uri="{FF2B5EF4-FFF2-40B4-BE49-F238E27FC236}">
                <a16:creationId xmlns:a16="http://schemas.microsoft.com/office/drawing/2014/main" id="{3EDB144C-965D-4810-87AE-E3370C5F2B6A}"/>
              </a:ext>
            </a:extLst>
          </p:cNvPr>
          <p:cNvSpPr/>
          <p:nvPr/>
        </p:nvSpPr>
        <p:spPr bwMode="auto">
          <a:xfrm>
            <a:off x="432025" y="5145087"/>
            <a:ext cx="1038225" cy="336550"/>
          </a:xfrm>
          <a:prstGeom prst="roundRect">
            <a:avLst>
              <a:gd name="adj" fmla="val 6790"/>
            </a:avLst>
          </a:prstGeom>
          <a:noFill/>
          <a:ln w="50800">
            <a:solidFill>
              <a:srgbClr val="79D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4" name="모서리가 둥근 직사각형 8">
            <a:extLst>
              <a:ext uri="{FF2B5EF4-FFF2-40B4-BE49-F238E27FC236}">
                <a16:creationId xmlns:a16="http://schemas.microsoft.com/office/drawing/2014/main" id="{F4CF27ED-C9CE-40B5-8C0A-0DB3F0F9964E}"/>
              </a:ext>
            </a:extLst>
          </p:cNvPr>
          <p:cNvSpPr/>
          <p:nvPr/>
        </p:nvSpPr>
        <p:spPr bwMode="auto">
          <a:xfrm>
            <a:off x="4067944" y="1700808"/>
            <a:ext cx="864096" cy="336550"/>
          </a:xfrm>
          <a:prstGeom prst="roundRect">
            <a:avLst>
              <a:gd name="adj" fmla="val 6790"/>
            </a:avLst>
          </a:prstGeom>
          <a:noFill/>
          <a:ln w="50800">
            <a:solidFill>
              <a:srgbClr val="79D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955041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6688138" y="1406525"/>
            <a:ext cx="2303462" cy="46799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ko-KR" altLang="en-US" sz="1100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모서리가 둥근 직사각형 14"/>
          <p:cNvSpPr/>
          <p:nvPr/>
        </p:nvSpPr>
        <p:spPr>
          <a:xfrm>
            <a:off x="6615165" y="1246178"/>
            <a:ext cx="2448272" cy="360040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주요사항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6759575" y="1693863"/>
            <a:ext cx="2160588" cy="4319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6631" name="TextBox 17"/>
          <p:cNvSpPr txBox="1">
            <a:spLocks noChangeArrowheads="1"/>
          </p:cNvSpPr>
          <p:nvPr/>
        </p:nvSpPr>
        <p:spPr bwMode="auto">
          <a:xfrm>
            <a:off x="6688138" y="1693863"/>
            <a:ext cx="2303462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just" eaLnBrk="1" latinLnBrk="1" hangingPunct="1"/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latinLnBrk="1" hangingPunct="1"/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latinLnBrk="1" hangingPunct="1"/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학술정보 동향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latinLnBrk="1" hangingPunct="1"/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latinLnBrk="1" hangingPunct="1"/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[1]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한국대학신문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latinLnBrk="1" hangingPunct="1"/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</a:p>
          <a:p>
            <a:pPr algn="just" eaLnBrk="1" latinLnBrk="1" hangingPunct="1"/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[2]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교수신문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latinLnBrk="1" hangingPunct="1"/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latinLnBrk="1" hangingPunct="1"/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[3]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학술정보 동향 제공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120809F-355E-4E41-B245-44D847763B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37" y="1299172"/>
            <a:ext cx="6076355" cy="4809782"/>
          </a:xfrm>
          <a:prstGeom prst="rect">
            <a:avLst/>
          </a:prstGeom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id="{A085AE96-A39C-410E-A0F5-AD42F2858781}"/>
              </a:ext>
            </a:extLst>
          </p:cNvPr>
          <p:cNvSpPr/>
          <p:nvPr/>
        </p:nvSpPr>
        <p:spPr>
          <a:xfrm>
            <a:off x="1115219" y="5517232"/>
            <a:ext cx="1152525" cy="2159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07A98170-E1A8-47E8-A9BE-068FB6569AAA}"/>
              </a:ext>
            </a:extLst>
          </p:cNvPr>
          <p:cNvSpPr/>
          <p:nvPr/>
        </p:nvSpPr>
        <p:spPr>
          <a:xfrm>
            <a:off x="827584" y="5444728"/>
            <a:ext cx="241300" cy="21652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1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11" name="제목 1"/>
          <p:cNvSpPr>
            <a:spLocks noGrp="1"/>
          </p:cNvSpPr>
          <p:nvPr>
            <p:ph type="title"/>
          </p:nvPr>
        </p:nvSpPr>
        <p:spPr>
          <a:xfrm>
            <a:off x="1225257" y="548553"/>
            <a:ext cx="7569158" cy="616017"/>
          </a:xfrm>
        </p:spPr>
        <p:txBody>
          <a:bodyPr/>
          <a:lstStyle/>
          <a:p>
            <a:r>
              <a:rPr lang="en-US" altLang="ko-KR" dirty="0"/>
              <a:t>RISS </a:t>
            </a:r>
            <a:r>
              <a:rPr lang="ko-KR" altLang="en-US" dirty="0"/>
              <a:t>메인 페이지</a:t>
            </a:r>
          </a:p>
        </p:txBody>
      </p:sp>
    </p:spTree>
    <p:extLst>
      <p:ext uri="{BB962C8B-B14F-4D97-AF65-F5344CB8AC3E}">
        <p14:creationId xmlns:p14="http://schemas.microsoft.com/office/powerpoint/2010/main" val="2817621838"/>
      </p:ext>
    </p:extLst>
  </p:cSld>
  <p:clrMapOvr>
    <a:masterClrMapping/>
  </p:clrMapOvr>
  <p:transition spd="med">
    <p:pull/>
  </p:transition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직접접속</a:t>
            </a:r>
            <a:r>
              <a:rPr lang="en-US" altLang="ko-KR" dirty="0"/>
              <a:t>(</a:t>
            </a:r>
            <a:r>
              <a:rPr lang="ko-KR" altLang="en-US" dirty="0"/>
              <a:t>해외전자자료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6588224" y="2515857"/>
            <a:ext cx="2771801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도서관 로그인 </a:t>
            </a:r>
            <a:endParaRPr lang="en-US" altLang="ko-KR" b="1" dirty="0">
              <a:ln w="6600">
                <a:solidFill>
                  <a:srgbClr val="505050"/>
                </a:solidFill>
                <a:prstDash val="solid"/>
              </a:ln>
              <a:solidFill>
                <a:srgbClr val="DAF2EC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상태에서 이용 가능</a:t>
            </a:r>
            <a:endParaRPr lang="en-US" altLang="ko-KR" b="1" dirty="0">
              <a:ln w="6600">
                <a:solidFill>
                  <a:srgbClr val="505050"/>
                </a:solidFill>
                <a:prstDash val="solid"/>
              </a:ln>
              <a:solidFill>
                <a:srgbClr val="DAF2EC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endParaRPr lang="en-US" altLang="ko-KR" b="1" dirty="0">
              <a:ln w="6600">
                <a:solidFill>
                  <a:srgbClr val="505050"/>
                </a:solidFill>
                <a:prstDash val="solid"/>
              </a:ln>
              <a:solidFill>
                <a:srgbClr val="DAF2EC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endParaRPr lang="en-US" altLang="ko-KR" sz="2000" b="1" dirty="0">
              <a:ln w="6600">
                <a:solidFill>
                  <a:srgbClr val="505050"/>
                </a:solidFill>
                <a:prstDash val="solid"/>
              </a:ln>
              <a:solidFill>
                <a:srgbClr val="DAF2EC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508104" y="3350950"/>
            <a:ext cx="3995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sz="2400" dirty="0">
                <a:ln w="6600">
                  <a:noFill/>
                  <a:prstDash val="solid"/>
                </a:ln>
                <a:solidFill>
                  <a:srgbClr val="FF7C8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참여 </a:t>
            </a:r>
            <a:r>
              <a:rPr lang="en-US" altLang="ko-KR" sz="2400" dirty="0">
                <a:ln w="6600">
                  <a:noFill/>
                  <a:prstDash val="solid"/>
                </a:ln>
                <a:solidFill>
                  <a:srgbClr val="FF7C8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DB </a:t>
            </a:r>
            <a:r>
              <a:rPr lang="ko-KR" altLang="en-US" sz="2400" dirty="0">
                <a:ln w="6600">
                  <a:noFill/>
                  <a:prstDash val="solid"/>
                </a:ln>
                <a:solidFill>
                  <a:srgbClr val="FF7C8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및</a:t>
            </a:r>
            <a:endParaRPr lang="en-US" altLang="ko-KR" sz="2400" dirty="0">
              <a:ln w="6600">
                <a:noFill/>
                <a:prstDash val="solid"/>
              </a:ln>
              <a:solidFill>
                <a:srgbClr val="FF7C80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lvl="0" algn="ctr">
              <a:defRPr/>
            </a:pPr>
            <a:r>
              <a:rPr lang="en-US" altLang="ko-KR" sz="2400" dirty="0">
                <a:ln w="6600">
                  <a:noFill/>
                  <a:prstDash val="solid"/>
                </a:ln>
                <a:solidFill>
                  <a:srgbClr val="FF7C8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IP </a:t>
            </a:r>
            <a:r>
              <a:rPr lang="ko-KR" altLang="en-US" sz="2400" dirty="0">
                <a:ln w="6600">
                  <a:noFill/>
                  <a:prstDash val="solid"/>
                </a:ln>
                <a:solidFill>
                  <a:srgbClr val="FF7C8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자동 인식</a:t>
            </a:r>
            <a:endParaRPr lang="en-US" altLang="ko-KR" b="1" dirty="0">
              <a:ln w="6600">
                <a:solidFill>
                  <a:srgbClr val="505050"/>
                </a:solidFill>
                <a:prstDash val="solid"/>
              </a:ln>
              <a:solidFill>
                <a:srgbClr val="DAF2EC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6F59FE25-D7D1-43D3-8582-38FD40AF4B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545624"/>
            <a:ext cx="5045068" cy="38996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C934D51B-E492-45EB-99DC-24400EB5B3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5940" y="3350950"/>
            <a:ext cx="4572000" cy="290015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6548514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직접접속</a:t>
            </a:r>
            <a:r>
              <a:rPr lang="en-US" altLang="ko-KR" dirty="0"/>
              <a:t>(</a:t>
            </a:r>
            <a:r>
              <a:rPr lang="ko-KR" altLang="en-US" dirty="0"/>
              <a:t>해외전자자료</a:t>
            </a:r>
            <a:r>
              <a:rPr lang="en-US" altLang="ko-KR" dirty="0"/>
              <a:t>)</a:t>
            </a:r>
            <a:endParaRPr lang="ko-KR" altLang="en-US" dirty="0"/>
          </a:p>
        </p:txBody>
      </p:sp>
      <p:grpSp>
        <p:nvGrpSpPr>
          <p:cNvPr id="3" name="그룹 2"/>
          <p:cNvGrpSpPr/>
          <p:nvPr/>
        </p:nvGrpSpPr>
        <p:grpSpPr>
          <a:xfrm>
            <a:off x="2267744" y="5698493"/>
            <a:ext cx="5148065" cy="954107"/>
            <a:chOff x="3995936" y="2508551"/>
            <a:chExt cx="5148065" cy="954107"/>
          </a:xfrm>
        </p:grpSpPr>
        <p:sp>
          <p:nvSpPr>
            <p:cNvPr id="10" name="직사각형 9"/>
            <p:cNvSpPr/>
            <p:nvPr/>
          </p:nvSpPr>
          <p:spPr>
            <a:xfrm>
              <a:off x="4716016" y="2508551"/>
              <a:ext cx="4427985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ko-KR" altLang="en-US" b="1" dirty="0">
                  <a:ln w="6600">
                    <a:solidFill>
                      <a:srgbClr val="505050"/>
                    </a:solidFill>
                    <a:prstDash val="solid"/>
                  </a:ln>
                  <a:solidFill>
                    <a:srgbClr val="DAF2EC"/>
                  </a:solidFill>
                  <a:effectLst>
                    <a:outerShdw dist="38100" dir="2700000" algn="tl" rotWithShape="0">
                      <a:srgbClr val="505050"/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도서관 로그인 상태에서 이용 가능</a:t>
              </a:r>
              <a:endPara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endParaRPr>
            </a:p>
            <a:p>
              <a:pPr>
                <a:defRPr/>
              </a:pPr>
              <a:endPara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endParaRPr>
            </a:p>
            <a:p>
              <a:pPr>
                <a:defRPr/>
              </a:pPr>
              <a:endPara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3995936" y="2824111"/>
              <a:ext cx="4572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algn="ctr">
                <a:defRPr/>
              </a:pPr>
              <a:r>
                <a:rPr lang="ko-KR" altLang="en-US" sz="2400" dirty="0">
                  <a:ln w="6600">
                    <a:noFill/>
                    <a:prstDash val="solid"/>
                  </a:ln>
                  <a:solidFill>
                    <a:srgbClr val="FF7C80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참여 </a:t>
              </a:r>
              <a:r>
                <a:rPr lang="en-US" altLang="ko-KR" sz="2400" dirty="0">
                  <a:ln w="6600">
                    <a:noFill/>
                    <a:prstDash val="solid"/>
                  </a:ln>
                  <a:solidFill>
                    <a:srgbClr val="FF7C80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DB </a:t>
              </a:r>
              <a:r>
                <a:rPr lang="ko-KR" altLang="en-US" sz="2400" dirty="0">
                  <a:ln w="6600">
                    <a:noFill/>
                    <a:prstDash val="solid"/>
                  </a:ln>
                  <a:solidFill>
                    <a:srgbClr val="FF7C80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및</a:t>
              </a:r>
              <a:r>
                <a:rPr lang="en-US" altLang="ko-KR" sz="2400" dirty="0">
                  <a:ln w="6600">
                    <a:noFill/>
                    <a:prstDash val="solid"/>
                  </a:ln>
                  <a:solidFill>
                    <a:srgbClr val="FF7C80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 IP </a:t>
              </a:r>
              <a:r>
                <a:rPr lang="ko-KR" altLang="en-US" sz="2400" dirty="0">
                  <a:ln w="6600">
                    <a:noFill/>
                    <a:prstDash val="solid"/>
                  </a:ln>
                  <a:solidFill>
                    <a:srgbClr val="FF7C80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자동 인식</a:t>
              </a:r>
              <a:endPara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endParaRPr>
            </a:p>
          </p:txBody>
        </p:sp>
      </p:grpSp>
      <p:pic>
        <p:nvPicPr>
          <p:cNvPr id="6" name="그림 5">
            <a:extLst>
              <a:ext uri="{FF2B5EF4-FFF2-40B4-BE49-F238E27FC236}">
                <a16:creationId xmlns:a16="http://schemas.microsoft.com/office/drawing/2014/main" id="{C92CFF67-4BB7-4B9A-837A-1DDB9E05CD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326594"/>
            <a:ext cx="8064896" cy="421809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4" name="모서리가 둥근 직사각형 8">
            <a:extLst>
              <a:ext uri="{FF2B5EF4-FFF2-40B4-BE49-F238E27FC236}">
                <a16:creationId xmlns:a16="http://schemas.microsoft.com/office/drawing/2014/main" id="{5AF951EC-05F2-432C-968A-7B55BD1F1D34}"/>
              </a:ext>
            </a:extLst>
          </p:cNvPr>
          <p:cNvSpPr/>
          <p:nvPr/>
        </p:nvSpPr>
        <p:spPr bwMode="auto">
          <a:xfrm>
            <a:off x="5580112" y="1349733"/>
            <a:ext cx="601321" cy="277232"/>
          </a:xfrm>
          <a:prstGeom prst="roundRect">
            <a:avLst>
              <a:gd name="adj" fmla="val 6790"/>
            </a:avLst>
          </a:prstGeom>
          <a:noFill/>
          <a:ln w="50800">
            <a:solidFill>
              <a:srgbClr val="79D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5" name="모서리가 둥근 직사각형 8">
            <a:extLst>
              <a:ext uri="{FF2B5EF4-FFF2-40B4-BE49-F238E27FC236}">
                <a16:creationId xmlns:a16="http://schemas.microsoft.com/office/drawing/2014/main" id="{D92ED045-9447-432B-9477-0D1F1106FC3E}"/>
              </a:ext>
            </a:extLst>
          </p:cNvPr>
          <p:cNvSpPr/>
          <p:nvPr/>
        </p:nvSpPr>
        <p:spPr bwMode="auto">
          <a:xfrm>
            <a:off x="2195736" y="4941168"/>
            <a:ext cx="601321" cy="277232"/>
          </a:xfrm>
          <a:prstGeom prst="roundRect">
            <a:avLst>
              <a:gd name="adj" fmla="val 6790"/>
            </a:avLst>
          </a:prstGeom>
          <a:noFill/>
          <a:ln w="50800">
            <a:solidFill>
              <a:srgbClr val="79D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1238536"/>
      </p:ext>
    </p:extLst>
  </p:cSld>
  <p:clrMapOvr>
    <a:masterClrMapping/>
  </p:clrMapOvr>
  <p:transition spd="med">
    <p:pull/>
  </p:transition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직접접속</a:t>
            </a:r>
            <a:r>
              <a:rPr lang="en-US" altLang="ko-KR" dirty="0"/>
              <a:t>(</a:t>
            </a:r>
            <a:r>
              <a:rPr lang="ko-KR" altLang="en-US" dirty="0"/>
              <a:t>개인계정 로그인</a:t>
            </a:r>
            <a:r>
              <a:rPr lang="en-US" altLang="ko-KR" dirty="0"/>
              <a:t>)</a:t>
            </a:r>
            <a:endParaRPr lang="ko-KR" altLang="en-US" dirty="0"/>
          </a:p>
        </p:txBody>
      </p:sp>
      <p:pic>
        <p:nvPicPr>
          <p:cNvPr id="198663" name="그림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9" y="1340768"/>
            <a:ext cx="3471532" cy="2397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화살표: 오른쪽 14"/>
          <p:cNvSpPr/>
          <p:nvPr/>
        </p:nvSpPr>
        <p:spPr>
          <a:xfrm>
            <a:off x="4909617" y="1940843"/>
            <a:ext cx="598487" cy="4702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5115751" y="4369718"/>
            <a:ext cx="343176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복사</a:t>
            </a: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/</a:t>
            </a: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대출 및 </a:t>
            </a:r>
            <a:r>
              <a:rPr lang="ko-KR" altLang="en-US" b="1" dirty="0" err="1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내서재</a:t>
            </a: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등 </a:t>
            </a:r>
            <a:endParaRPr lang="en-US" altLang="ko-KR" b="1" dirty="0">
              <a:ln w="6600">
                <a:solidFill>
                  <a:srgbClr val="505050"/>
                </a:solidFill>
                <a:prstDash val="solid"/>
              </a:ln>
              <a:solidFill>
                <a:srgbClr val="DAF2EC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lvl="0" algn="ctr">
              <a:defRPr/>
            </a:pPr>
            <a:endParaRPr lang="en-US" altLang="ko-KR" sz="1200" b="1" dirty="0">
              <a:ln w="6600">
                <a:solidFill>
                  <a:srgbClr val="505050"/>
                </a:solidFill>
                <a:prstDash val="solid"/>
              </a:ln>
              <a:solidFill>
                <a:srgbClr val="DAF2EC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lvl="0" algn="ctr">
              <a:defRPr/>
            </a:pPr>
            <a:r>
              <a:rPr lang="ko-KR" altLang="en-US" sz="2400" dirty="0">
                <a:ln w="6600">
                  <a:noFill/>
                  <a:prstDash val="solid"/>
                </a:ln>
                <a:solidFill>
                  <a:srgbClr val="FF7C8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개인 서비스 이용 시</a:t>
            </a:r>
            <a:endParaRPr lang="en-US" altLang="ko-KR" sz="2400" dirty="0">
              <a:ln w="6600">
                <a:noFill/>
                <a:prstDash val="solid"/>
              </a:ln>
              <a:solidFill>
                <a:srgbClr val="FF7C80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lvl="0" algn="ctr">
              <a:defRPr/>
            </a:pPr>
            <a:r>
              <a:rPr lang="en-US" altLang="ko-KR" sz="2400" b="1" dirty="0">
                <a:ln w="6600">
                  <a:noFill/>
                  <a:prstDash val="solid"/>
                </a:ln>
                <a:solidFill>
                  <a:srgbClr val="FF7C80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RISS </a:t>
            </a:r>
            <a:r>
              <a:rPr lang="ko-KR" altLang="en-US" sz="2400" b="1" dirty="0">
                <a:ln w="6600">
                  <a:noFill/>
                  <a:prstDash val="solid"/>
                </a:ln>
                <a:solidFill>
                  <a:srgbClr val="FF7C80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개인 계정 사용</a:t>
            </a:r>
            <a:r>
              <a:rPr lang="en-US" altLang="ko-KR" sz="2400" b="1" dirty="0">
                <a:ln w="6600">
                  <a:noFill/>
                  <a:prstDash val="solid"/>
                </a:ln>
                <a:solidFill>
                  <a:srgbClr val="FF7C80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!</a:t>
            </a:r>
            <a:endParaRPr lang="en-US" altLang="ko-KR" sz="2400" b="1" dirty="0">
              <a:ln w="6600">
                <a:solidFill>
                  <a:srgbClr val="505050"/>
                </a:solidFill>
                <a:prstDash val="solid"/>
              </a:ln>
              <a:solidFill>
                <a:srgbClr val="DAF2EC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endParaRPr lang="en-US" altLang="ko-KR" sz="24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A60CB0CD-E63D-4BE7-9F5A-3815E0E3A5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5" y="1412776"/>
            <a:ext cx="4442072" cy="2578989"/>
          </a:xfrm>
          <a:prstGeom prst="rect">
            <a:avLst/>
          </a:prstGeom>
        </p:spPr>
      </p:pic>
      <p:sp>
        <p:nvSpPr>
          <p:cNvPr id="13" name="모서리가 둥근 직사각형 8">
            <a:extLst>
              <a:ext uri="{FF2B5EF4-FFF2-40B4-BE49-F238E27FC236}">
                <a16:creationId xmlns:a16="http://schemas.microsoft.com/office/drawing/2014/main" id="{61717045-229F-4884-A4D4-09162346EE47}"/>
              </a:ext>
            </a:extLst>
          </p:cNvPr>
          <p:cNvSpPr/>
          <p:nvPr/>
        </p:nvSpPr>
        <p:spPr bwMode="auto">
          <a:xfrm>
            <a:off x="1619672" y="3092480"/>
            <a:ext cx="535596" cy="217921"/>
          </a:xfrm>
          <a:prstGeom prst="roundRect">
            <a:avLst>
              <a:gd name="adj" fmla="val 6790"/>
            </a:avLst>
          </a:prstGeom>
          <a:noFill/>
          <a:ln w="50800">
            <a:solidFill>
              <a:srgbClr val="79D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14" name="그림 5">
            <a:extLst>
              <a:ext uri="{FF2B5EF4-FFF2-40B4-BE49-F238E27FC236}">
                <a16:creationId xmlns:a16="http://schemas.microsoft.com/office/drawing/2014/main" id="{2A9CEA94-4B18-4638-991D-036CF4D3C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31" y="3991765"/>
            <a:ext cx="465772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027060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직접접속</a:t>
            </a:r>
            <a:r>
              <a:rPr lang="en-US" altLang="ko-KR" dirty="0"/>
              <a:t>(</a:t>
            </a:r>
            <a:r>
              <a:rPr lang="ko-KR" altLang="en-US" dirty="0"/>
              <a:t>개인계정 로그인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5580112" y="2564904"/>
            <a:ext cx="34317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국내 학술논문 </a:t>
            </a: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“</a:t>
            </a:r>
            <a:r>
              <a:rPr lang="ko-KR" altLang="en-US" b="1" dirty="0" err="1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교보</a:t>
            </a: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스콜라</a:t>
            </a: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DAF2EC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”</a:t>
            </a:r>
          </a:p>
          <a:p>
            <a:pPr lvl="0" algn="ctr">
              <a:defRPr/>
            </a:pPr>
            <a:endParaRPr lang="en-US" altLang="ko-KR" sz="1200" b="1" dirty="0">
              <a:ln w="6600">
                <a:solidFill>
                  <a:srgbClr val="505050"/>
                </a:solidFill>
                <a:prstDash val="solid"/>
              </a:ln>
              <a:solidFill>
                <a:srgbClr val="DAF2EC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lvl="0" algn="ctr">
              <a:defRPr/>
            </a:pPr>
            <a:r>
              <a:rPr lang="ko-KR" altLang="en-US" dirty="0">
                <a:ln w="6600">
                  <a:noFill/>
                  <a:prstDash val="solid"/>
                </a:ln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제공 논문 이용 시</a:t>
            </a:r>
            <a:r>
              <a:rPr lang="en-US" altLang="ko-KR" dirty="0">
                <a:ln w="6600">
                  <a:noFill/>
                  <a:prstDash val="solid"/>
                </a:ln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?</a:t>
            </a:r>
          </a:p>
          <a:p>
            <a:pPr lvl="0" algn="ctr">
              <a:defRPr/>
            </a:pPr>
            <a:endParaRPr lang="en-US" altLang="ko-KR" sz="1600" dirty="0">
              <a:ln w="6600">
                <a:noFill/>
                <a:prstDash val="solid"/>
              </a:ln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lvl="0" algn="ctr">
              <a:defRPr/>
            </a:pPr>
            <a:r>
              <a:rPr lang="en-US" altLang="ko-KR" sz="2000" b="1" dirty="0">
                <a:ln w="6600">
                  <a:noFill/>
                  <a:prstDash val="solid"/>
                </a:ln>
                <a:solidFill>
                  <a:srgbClr val="FF7C80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RISS </a:t>
            </a:r>
            <a:r>
              <a:rPr lang="ko-KR" altLang="en-US" sz="2000" b="1" dirty="0">
                <a:ln w="6600">
                  <a:noFill/>
                  <a:prstDash val="solid"/>
                </a:ln>
                <a:solidFill>
                  <a:srgbClr val="FF7C80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개인 계정 사용</a:t>
            </a:r>
            <a:r>
              <a:rPr lang="en-US" altLang="ko-KR" sz="2000" b="1" dirty="0">
                <a:ln w="6600">
                  <a:noFill/>
                  <a:prstDash val="solid"/>
                </a:ln>
                <a:solidFill>
                  <a:srgbClr val="FF7C80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!</a:t>
            </a:r>
          </a:p>
          <a:p>
            <a:pPr lvl="0" algn="ctr">
              <a:defRPr/>
            </a:pPr>
            <a:endParaRPr lang="en-US" altLang="ko-KR" sz="2000" b="1" dirty="0">
              <a:ln w="6600">
                <a:noFill/>
                <a:prstDash val="solid"/>
              </a:ln>
              <a:solidFill>
                <a:srgbClr val="FF7C80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lvl="0" algn="ctr">
              <a:defRPr/>
            </a:pPr>
            <a:r>
              <a:rPr lang="ko-KR" altLang="en-US" sz="2000" b="1" dirty="0">
                <a:ln w="6600">
                  <a:noFill/>
                  <a:prstDash val="solid"/>
                </a:ln>
                <a:solidFill>
                  <a:srgbClr val="FF7C80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시간대별 서비스 이용 가능</a:t>
            </a:r>
            <a:endParaRPr lang="en-US" altLang="ko-KR" sz="2000" b="1" dirty="0">
              <a:ln w="6600">
                <a:noFill/>
                <a:prstDash val="solid"/>
              </a:ln>
              <a:solidFill>
                <a:srgbClr val="FF7C80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lvl="0" algn="ctr">
              <a:defRPr/>
            </a:pPr>
            <a:r>
              <a:rPr lang="en-US" altLang="ko-KR" sz="2000" b="1" dirty="0">
                <a:ln w="6600">
                  <a:noFill/>
                  <a:prstDash val="solid"/>
                </a:ln>
                <a:solidFill>
                  <a:srgbClr val="FF7C80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sz="2000" b="1" dirty="0">
                <a:ln w="6600">
                  <a:noFill/>
                  <a:prstDash val="solid"/>
                </a:ln>
                <a:solidFill>
                  <a:srgbClr val="FF7C80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오후 </a:t>
            </a:r>
            <a:r>
              <a:rPr lang="en-US" altLang="ko-KR" sz="2000" b="1" dirty="0">
                <a:ln w="6600">
                  <a:noFill/>
                  <a:prstDash val="solid"/>
                </a:ln>
                <a:solidFill>
                  <a:srgbClr val="FF7C80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4</a:t>
            </a:r>
            <a:r>
              <a:rPr lang="ko-KR" altLang="en-US" sz="2000" b="1" dirty="0">
                <a:ln w="6600">
                  <a:noFill/>
                  <a:prstDash val="solid"/>
                </a:ln>
                <a:solidFill>
                  <a:srgbClr val="FF7C80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시 </a:t>
            </a:r>
            <a:r>
              <a:rPr lang="en-US" altLang="ko-KR" sz="2000" b="1" dirty="0">
                <a:ln w="6600">
                  <a:noFill/>
                  <a:prstDash val="solid"/>
                </a:ln>
                <a:solidFill>
                  <a:srgbClr val="FF7C80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~ </a:t>
            </a:r>
            <a:r>
              <a:rPr lang="ko-KR" altLang="en-US" sz="2000" b="1" dirty="0">
                <a:ln w="6600">
                  <a:noFill/>
                  <a:prstDash val="solid"/>
                </a:ln>
                <a:solidFill>
                  <a:srgbClr val="FF7C80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익일 오전 </a:t>
            </a:r>
            <a:r>
              <a:rPr lang="en-US" altLang="ko-KR" sz="2000" b="1" dirty="0">
                <a:ln w="6600">
                  <a:noFill/>
                  <a:prstDash val="solid"/>
                </a:ln>
                <a:solidFill>
                  <a:srgbClr val="FF7C80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7</a:t>
            </a:r>
            <a:r>
              <a:rPr lang="ko-KR" altLang="en-US" sz="2000" b="1" dirty="0">
                <a:ln w="6600">
                  <a:noFill/>
                  <a:prstDash val="solid"/>
                </a:ln>
                <a:solidFill>
                  <a:srgbClr val="FF7C80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시</a:t>
            </a:r>
            <a:r>
              <a:rPr lang="en-US" altLang="ko-KR" sz="2000" b="1" dirty="0">
                <a:ln w="6600">
                  <a:noFill/>
                  <a:prstDash val="solid"/>
                </a:ln>
                <a:solidFill>
                  <a:srgbClr val="FF7C80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  <a:endParaRPr lang="en-US" altLang="ko-KR" sz="2000" b="1" dirty="0">
              <a:ln w="6600">
                <a:solidFill>
                  <a:srgbClr val="505050"/>
                </a:solidFill>
                <a:prstDash val="solid"/>
              </a:ln>
              <a:solidFill>
                <a:srgbClr val="DAF2EC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3A06E383-DB09-45D6-83D6-B8812DC010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268760"/>
            <a:ext cx="528047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7908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6444804" y="1413570"/>
            <a:ext cx="2303462" cy="46799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ko-KR" altLang="en-US" sz="11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6372200" y="1268760"/>
            <a:ext cx="2448272" cy="36004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주요사항</a:t>
            </a:r>
            <a:endPara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516241" y="1700907"/>
            <a:ext cx="2160588" cy="4319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44804" y="1785045"/>
            <a:ext cx="2303462" cy="39703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spc="-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[0] </a:t>
            </a:r>
            <a:r>
              <a:rPr lang="en-US" altLang="ko-KR" sz="1200" spc="-100" dirty="0">
                <a:latin typeface="경기천년제목 Medium" panose="02020603020101020101" pitchFamily="18" charset="-127"/>
                <a:ea typeface="경기천년제목 Medium" panose="02020603020101020101" pitchFamily="18" charset="-127"/>
                <a:hlinkClick r:id="rId2"/>
              </a:rPr>
              <a:t>www.kocw.net</a:t>
            </a:r>
            <a:r>
              <a:rPr lang="en-US" altLang="ko-KR" sz="1200" spc="-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200" spc="-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로 접속하세요</a:t>
            </a:r>
            <a:r>
              <a:rPr lang="en-US" altLang="ko-KR" sz="1200" spc="-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[1</a:t>
            </a:r>
            <a:r>
              <a:rPr lang="en-US" altLang="ko-KR" sz="1200" spc="3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] “</a:t>
            </a:r>
            <a:r>
              <a:rPr lang="ko-KR" altLang="en-US" sz="1200" spc="3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로그인</a:t>
            </a:r>
            <a:r>
              <a:rPr lang="en-US" altLang="ko-KR" sz="1200" spc="3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”, “</a:t>
            </a:r>
            <a:r>
              <a:rPr lang="ko-KR" altLang="en-US" sz="1200" spc="3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내강의실</a:t>
            </a:r>
            <a:r>
              <a:rPr lang="en-US" altLang="ko-KR" sz="1200" spc="3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”, “</a:t>
            </a:r>
            <a:r>
              <a:rPr lang="ko-KR" altLang="en-US" sz="1200" spc="3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서비스</a:t>
            </a:r>
            <a:r>
              <a:rPr lang="ko-KR" altLang="en-US" sz="1200" spc="-3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도움말</a:t>
            </a:r>
            <a:r>
              <a:rPr lang="en-US" altLang="ko-KR" sz="1200" spc="-3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”, “</a:t>
            </a:r>
            <a:r>
              <a:rPr lang="ko-KR" altLang="en-US" sz="1200" spc="-3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대학담당자</a:t>
            </a:r>
            <a:r>
              <a:rPr lang="en-US" altLang="ko-KR" sz="1200" spc="-3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”, “RISS”</a:t>
            </a:r>
            <a:r>
              <a:rPr lang="ko-KR" altLang="en-US" sz="1200" spc="-3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에 접근할 수 </a:t>
            </a:r>
            <a:r>
              <a:rPr lang="en-US" altLang="ko-KR" sz="1200" spc="-3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200" spc="-3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있습니다</a:t>
            </a:r>
            <a:r>
              <a:rPr lang="en-US" altLang="ko-KR" sz="1200" spc="-3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marL="252000" indent="-4572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[2</a:t>
            </a:r>
            <a:r>
              <a:rPr lang="en-US" altLang="ko-KR" sz="1200" spc="-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] </a:t>
            </a:r>
            <a:r>
              <a:rPr lang="ko-KR" altLang="en-US" sz="1200" spc="-5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검색창을</a:t>
            </a:r>
            <a:r>
              <a:rPr lang="ko-KR" altLang="en-US" sz="1200" spc="-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통해 찾고자 하는 대학강의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및 관련 키워드를 검색할 수 있습니다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  <a:endParaRPr lang="en-US" altLang="ko-KR" sz="1200" spc="-3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[3] “</a:t>
            </a:r>
            <a:r>
              <a:rPr lang="ko-KR" altLang="en-US" sz="12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강의별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분류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”, “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공지사항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”, </a:t>
            </a:r>
            <a:r>
              <a:rPr lang="en-US" altLang="ko-KR" sz="1200" spc="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“KOCW</a:t>
            </a:r>
            <a:r>
              <a:rPr lang="ko-KR" altLang="en-US" sz="1200" spc="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서비스 소개</a:t>
            </a:r>
            <a:r>
              <a:rPr lang="en-US" altLang="ko-KR" sz="1200" spc="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”</a:t>
            </a:r>
            <a:r>
              <a:rPr lang="ko-KR" altLang="en-US" sz="1200" spc="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메뉴를 확인할 수 있습니다</a:t>
            </a:r>
            <a:r>
              <a:rPr lang="en-US" altLang="ko-KR" sz="1200" spc="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marL="2520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[4] </a:t>
            </a:r>
            <a:r>
              <a:rPr lang="ko-KR" altLang="en-US" sz="1200" spc="-16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통합  </a:t>
            </a:r>
            <a:r>
              <a:rPr lang="ko-KR" altLang="en-US" sz="1200" spc="-16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검색창에</a:t>
            </a:r>
            <a:r>
              <a:rPr lang="ko-KR" altLang="en-US" sz="1200" spc="-16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찾고자 하는 강의명     </a:t>
            </a:r>
            <a:endParaRPr lang="en-US" altLang="ko-KR" sz="1200" spc="-16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spc="-1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     </a:t>
            </a:r>
            <a:r>
              <a:rPr lang="ko-KR" altLang="en-US" sz="1200" spc="-1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및 관련된   키워드를   입력하시고 </a:t>
            </a:r>
            <a:endParaRPr lang="en-US" altLang="ko-KR" sz="1200" spc="-15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spc="-1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     </a:t>
            </a:r>
            <a:r>
              <a:rPr lang="ko-KR" altLang="en-US" sz="1200" spc="-1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검색할 수 있습니다</a:t>
            </a:r>
            <a:r>
              <a:rPr lang="en-US" altLang="ko-KR" sz="1200" spc="-1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marL="2520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[5] KOCW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뉴스레터를 신청할 수 있습니다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pic>
        <p:nvPicPr>
          <p:cNvPr id="200713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41" y="1678682"/>
            <a:ext cx="5851525" cy="405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3347591" y="2177157"/>
            <a:ext cx="1655763" cy="387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233291" y="3626545"/>
            <a:ext cx="1770063" cy="387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475804" y="3626545"/>
            <a:ext cx="1863725" cy="3063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434529" y="4013895"/>
            <a:ext cx="4568825" cy="16478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5363716" y="4509195"/>
            <a:ext cx="869950" cy="971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3185666" y="1977132"/>
            <a:ext cx="215900" cy="2159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1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336104" y="3497957"/>
            <a:ext cx="215900" cy="21748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3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017391" y="3490020"/>
            <a:ext cx="215900" cy="2159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2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218629" y="3932932"/>
            <a:ext cx="215900" cy="21748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4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5147816" y="4399657"/>
            <a:ext cx="215900" cy="21748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5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KOCW with RISS</a:t>
            </a:r>
            <a:endParaRPr lang="ko-KR" altLang="en-US" dirty="0"/>
          </a:p>
        </p:txBody>
      </p:sp>
    </p:spTree>
  </p:cSld>
  <p:clrMapOvr>
    <a:masterClrMapping/>
  </p:clrMapOvr>
  <p:transition spd="med">
    <p:pull/>
  </p:transition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6300788" y="1667024"/>
            <a:ext cx="2303462" cy="46799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ko-KR" altLang="en-US" sz="11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6228184" y="1522214"/>
            <a:ext cx="2448272" cy="36004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주요사항</a:t>
            </a:r>
            <a:endPara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372225" y="1954361"/>
            <a:ext cx="2160588" cy="4319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6304847" y="1825665"/>
            <a:ext cx="2303462" cy="431656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[1]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강의명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2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대학명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교수자명을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 확인할 수 있습니다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marL="252000" indent="-4572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[2] </a:t>
            </a:r>
            <a:r>
              <a:rPr lang="ko-KR" altLang="en-US" sz="12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페이스북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공유하기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2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내강의실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spc="-11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  </a:t>
            </a:r>
            <a:r>
              <a:rPr lang="ko-KR" altLang="en-US" sz="1200" spc="-11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공유하기</a:t>
            </a:r>
            <a:r>
              <a:rPr lang="en-US" altLang="ko-KR" sz="1200" spc="-11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200" spc="-11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강의 오류 신고 등을 </a:t>
            </a:r>
            <a:endParaRPr lang="en-US" altLang="ko-KR" sz="1200" spc="-11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할 수 있습니다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marL="252000" indent="-4572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[3]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강의계획서를 다운받아 볼 수 있습니다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marL="252000" indent="-4572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[4]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재생 버튼을 클릭하여 강의를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볼 수 있습니다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marL="2520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 </a:t>
            </a:r>
            <a:r>
              <a:rPr lang="en-US" altLang="ko-KR" sz="1050" spc="-11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※ </a:t>
            </a:r>
            <a:r>
              <a:rPr lang="ko-KR" altLang="en-US" sz="1050" spc="-11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배속 기능을 통해 강의 속도를 </a:t>
            </a:r>
            <a:endParaRPr lang="en-US" altLang="ko-KR" sz="1050" spc="-11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    </a:t>
            </a:r>
            <a:r>
              <a:rPr lang="ko-KR" altLang="en-US" sz="10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조절할 수 있습니다</a:t>
            </a:r>
            <a:r>
              <a:rPr lang="en-US" altLang="ko-KR" sz="10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marL="2520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[5] </a:t>
            </a:r>
            <a:r>
              <a:rPr lang="ko-KR" altLang="en-US" sz="1200" spc="-5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전체 강의에서 원하는 일정 구간만을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선택하여 </a:t>
            </a:r>
            <a:r>
              <a:rPr lang="ko-KR" altLang="en-US" sz="12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내강의실에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저장할 수 있습니다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.(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강의클립기능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</a:p>
          <a:p>
            <a:pPr marL="2520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[6] </a:t>
            </a:r>
            <a:r>
              <a:rPr lang="ko-KR" altLang="en-US" sz="12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차시단위의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강의소제목을 확인할 수 있습니다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 </a:t>
            </a:r>
          </a:p>
          <a:p>
            <a:pPr marL="2520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411163" y="1268760"/>
            <a:ext cx="5600997" cy="5184576"/>
            <a:chOff x="411163" y="1135211"/>
            <a:chExt cx="5668962" cy="5318125"/>
          </a:xfrm>
        </p:grpSpPr>
        <p:grpSp>
          <p:nvGrpSpPr>
            <p:cNvPr id="201730" name="그룹 1"/>
            <p:cNvGrpSpPr>
              <a:grpSpLocks/>
            </p:cNvGrpSpPr>
            <p:nvPr/>
          </p:nvGrpSpPr>
          <p:grpSpPr bwMode="auto">
            <a:xfrm>
              <a:off x="663575" y="1313011"/>
              <a:ext cx="5416550" cy="5105400"/>
              <a:chOff x="663476" y="771156"/>
              <a:chExt cx="5417046" cy="5106116"/>
            </a:xfrm>
          </p:grpSpPr>
          <p:pic>
            <p:nvPicPr>
              <p:cNvPr id="201750" name="Picture 1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3476" y="771156"/>
                <a:ext cx="5417046" cy="5106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1751" name="Picture 17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88024" y="4653136"/>
                <a:ext cx="215900" cy="167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1" name="직사각형 10"/>
            <p:cNvSpPr/>
            <p:nvPr/>
          </p:nvSpPr>
          <p:spPr>
            <a:xfrm>
              <a:off x="4859338" y="1414611"/>
              <a:ext cx="1152525" cy="31591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555625" y="1251099"/>
              <a:ext cx="1063625" cy="41592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114425" y="2784624"/>
              <a:ext cx="4537075" cy="26987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18" name="타원 17"/>
            <p:cNvSpPr/>
            <p:nvPr/>
          </p:nvSpPr>
          <p:spPr>
            <a:xfrm>
              <a:off x="411163" y="1135211"/>
              <a:ext cx="190500" cy="1841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dirty="0">
                  <a:solidFill>
                    <a:schemeClr val="bg1"/>
                  </a:solidFill>
                </a:rPr>
                <a:t>1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타원 18"/>
            <p:cNvSpPr/>
            <p:nvPr/>
          </p:nvSpPr>
          <p:spPr>
            <a:xfrm>
              <a:off x="4765675" y="1306661"/>
              <a:ext cx="215900" cy="2159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dirty="0">
                  <a:solidFill>
                    <a:schemeClr val="bg1"/>
                  </a:solidFill>
                </a:rPr>
                <a:t>2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타원 21"/>
            <p:cNvSpPr/>
            <p:nvPr/>
          </p:nvSpPr>
          <p:spPr>
            <a:xfrm>
              <a:off x="1020763" y="2675086"/>
              <a:ext cx="239712" cy="22542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dirty="0">
                  <a:solidFill>
                    <a:schemeClr val="bg1"/>
                  </a:solidFill>
                </a:rPr>
                <a:t>4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타원 19"/>
            <p:cNvSpPr/>
            <p:nvPr/>
          </p:nvSpPr>
          <p:spPr>
            <a:xfrm>
              <a:off x="1619250" y="2098824"/>
              <a:ext cx="188913" cy="21748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dirty="0">
                  <a:solidFill>
                    <a:schemeClr val="bg1"/>
                  </a:solidFill>
                </a:rPr>
                <a:t>3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782763" y="2097236"/>
              <a:ext cx="989012" cy="2190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26" name="타원 25"/>
            <p:cNvSpPr/>
            <p:nvPr/>
          </p:nvSpPr>
          <p:spPr>
            <a:xfrm>
              <a:off x="4618038" y="4970611"/>
              <a:ext cx="190500" cy="1841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dirty="0">
                  <a:solidFill>
                    <a:schemeClr val="bg1"/>
                  </a:solidFill>
                </a:rPr>
                <a:t>5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4778375" y="5169049"/>
              <a:ext cx="225425" cy="2190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28" name="타원 27"/>
            <p:cNvSpPr/>
            <p:nvPr/>
          </p:nvSpPr>
          <p:spPr>
            <a:xfrm>
              <a:off x="663575" y="5483374"/>
              <a:ext cx="190500" cy="1841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dirty="0">
                  <a:solidFill>
                    <a:schemeClr val="bg1"/>
                  </a:solidFill>
                </a:rPr>
                <a:t>6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854075" y="5561161"/>
              <a:ext cx="5013325" cy="8921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</p:grpSp>
      <p:sp>
        <p:nvSpPr>
          <p:cNvPr id="31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KOCW with RISS</a:t>
            </a:r>
            <a:endParaRPr lang="ko-KR" altLang="en-US" dirty="0"/>
          </a:p>
        </p:txBody>
      </p:sp>
    </p:spTree>
  </p:cSld>
  <p:clrMapOvr>
    <a:masterClrMapping/>
  </p:clrMapOvr>
  <p:transition spd="med">
    <p:pull/>
  </p:transition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그룹 22"/>
          <p:cNvGrpSpPr/>
          <p:nvPr/>
        </p:nvGrpSpPr>
        <p:grpSpPr>
          <a:xfrm>
            <a:off x="251521" y="404664"/>
            <a:ext cx="8640960" cy="5904656"/>
            <a:chOff x="251521" y="404664"/>
            <a:chExt cx="8640960" cy="5904656"/>
          </a:xfrm>
        </p:grpSpPr>
        <p:grpSp>
          <p:nvGrpSpPr>
            <p:cNvPr id="24" name="그룹 1001"/>
            <p:cNvGrpSpPr/>
            <p:nvPr/>
          </p:nvGrpSpPr>
          <p:grpSpPr>
            <a:xfrm>
              <a:off x="251521" y="1196752"/>
              <a:ext cx="8640960" cy="5112568"/>
              <a:chOff x="803863" y="1600380"/>
              <a:chExt cx="7640951" cy="4198562"/>
            </a:xfrm>
          </p:grpSpPr>
          <p:pic>
            <p:nvPicPr>
              <p:cNvPr id="27" name="Object 2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803863" y="1600380"/>
                <a:ext cx="7640951" cy="4198562"/>
              </a:xfrm>
              <a:prstGeom prst="rect">
                <a:avLst/>
              </a:prstGeom>
            </p:spPr>
          </p:pic>
        </p:grpSp>
        <p:grpSp>
          <p:nvGrpSpPr>
            <p:cNvPr id="25" name="그룹 1002"/>
            <p:cNvGrpSpPr/>
            <p:nvPr/>
          </p:nvGrpSpPr>
          <p:grpSpPr>
            <a:xfrm>
              <a:off x="3779912" y="404664"/>
              <a:ext cx="1692902" cy="1426358"/>
              <a:chOff x="3875847" y="1081801"/>
              <a:chExt cx="1496984" cy="1223036"/>
            </a:xfrm>
          </p:grpSpPr>
          <p:pic>
            <p:nvPicPr>
              <p:cNvPr id="26" name="Object 5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 rot="2760000">
                <a:off x="3875847" y="1081801"/>
                <a:ext cx="1496984" cy="1223036"/>
              </a:xfrm>
              <a:prstGeom prst="rect">
                <a:avLst/>
              </a:prstGeom>
            </p:spPr>
          </p:pic>
        </p:grpSp>
      </p:grpSp>
      <p:sp>
        <p:nvSpPr>
          <p:cNvPr id="8" name="제목 2">
            <a:extLst>
              <a:ext uri="{FF2B5EF4-FFF2-40B4-BE49-F238E27FC236}">
                <a16:creationId xmlns:a16="http://schemas.microsoft.com/office/drawing/2014/main" id="{3744BBE1-631C-4B0F-823C-ADEF6697A560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67797" y="2135469"/>
            <a:ext cx="8208408" cy="1277924"/>
          </a:xfrm>
        </p:spPr>
        <p:txBody>
          <a:bodyPr/>
          <a:lstStyle/>
          <a:p>
            <a:pPr>
              <a:defRPr/>
            </a:pPr>
            <a:r>
              <a:rPr lang="ko-KR" altLang="en-US" sz="4800" dirty="0">
                <a:solidFill>
                  <a:srgbClr val="FF9900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대학생을 위한 </a:t>
            </a:r>
            <a:r>
              <a:rPr lang="en-US" altLang="ko-KR" sz="4800" dirty="0">
                <a:solidFill>
                  <a:srgbClr val="FF9900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RISS</a:t>
            </a:r>
            <a:r>
              <a:rPr lang="ko-KR" altLang="en-US" sz="4800" dirty="0">
                <a:solidFill>
                  <a:srgbClr val="FF9900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이용 교육</a:t>
            </a:r>
            <a:br>
              <a:rPr lang="en-US" altLang="ko-KR" dirty="0">
                <a:solidFill>
                  <a:srgbClr val="FF9900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</a:br>
            <a:br>
              <a:rPr lang="en-US" altLang="ko-KR" dirty="0">
                <a:solidFill>
                  <a:srgbClr val="FF9900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</a:br>
            <a:r>
              <a:rPr lang="en-US" altLang="ko-KR" sz="2000" dirty="0">
                <a:solidFill>
                  <a:srgbClr val="FF9900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 </a:t>
            </a:r>
            <a:br>
              <a:rPr lang="en-US" altLang="ko-KR" dirty="0">
                <a:solidFill>
                  <a:srgbClr val="FF9900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</a:br>
            <a:r>
              <a:rPr lang="ko-KR" altLang="en-US" sz="5400" dirty="0">
                <a:solidFill>
                  <a:srgbClr val="003399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감사합니다</a:t>
            </a:r>
            <a:r>
              <a:rPr lang="en-US" altLang="ko-KR" sz="5400" dirty="0">
                <a:solidFill>
                  <a:srgbClr val="003399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.</a:t>
            </a:r>
            <a:endParaRPr lang="ko-KR" altLang="en-US" sz="5400" dirty="0">
              <a:solidFill>
                <a:srgbClr val="003399"/>
              </a:solidFill>
              <a:latin typeface="양진체 " panose="02020503000000000000" pitchFamily="18" charset="-127"/>
              <a:ea typeface="양진체 " panose="02020503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47287743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6688138" y="1406525"/>
            <a:ext cx="2303462" cy="46799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ko-KR" altLang="en-US" sz="1100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모서리가 둥근 직사각형 14"/>
          <p:cNvSpPr/>
          <p:nvPr/>
        </p:nvSpPr>
        <p:spPr>
          <a:xfrm>
            <a:off x="6615165" y="1246178"/>
            <a:ext cx="2448272" cy="360040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주요사항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6759575" y="1693863"/>
            <a:ext cx="2160588" cy="4319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6631" name="TextBox 17"/>
          <p:cNvSpPr txBox="1">
            <a:spLocks noChangeArrowheads="1"/>
          </p:cNvSpPr>
          <p:nvPr/>
        </p:nvSpPr>
        <p:spPr bwMode="auto">
          <a:xfrm>
            <a:off x="6688138" y="1693863"/>
            <a:ext cx="2303462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just" eaLnBrk="1" latinLnBrk="1" hangingPunct="1"/>
            <a:r>
              <a:rPr lang="ko-KR" altLang="en-US" sz="11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푸터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latinLnBrk="1" hangingPunct="1"/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[1]</a:t>
            </a:r>
            <a:r>
              <a:rPr lang="en-US" altLang="ko-KR" sz="1100" b="0" i="0" u="none" strike="noStrike" baseline="0" dirty="0">
                <a:solidFill>
                  <a:srgbClr val="00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RISSAPI</a:t>
            </a:r>
            <a:r>
              <a:rPr lang="ko-KR" altLang="en-US" sz="1100" b="0" i="0" u="none" strike="noStrike" baseline="0" dirty="0">
                <a:solidFill>
                  <a:srgbClr val="00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센터</a:t>
            </a:r>
            <a:r>
              <a:rPr lang="en-US" altLang="ko-KR" sz="1100" b="0" i="0" u="none" strike="noStrike" baseline="0" dirty="0">
                <a:solidFill>
                  <a:srgbClr val="00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</a:t>
            </a:r>
            <a:r>
              <a:rPr lang="ko-KR" altLang="en-US" sz="1100" b="0" i="0" u="none" strike="noStrike" baseline="0" dirty="0">
                <a:solidFill>
                  <a:srgbClr val="00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기관회원서비스</a:t>
            </a:r>
            <a:r>
              <a:rPr lang="en-US" altLang="ko-KR" sz="1100" b="0" i="0" u="none" strike="noStrike" baseline="0" dirty="0">
                <a:solidFill>
                  <a:srgbClr val="00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</a:t>
            </a:r>
          </a:p>
          <a:p>
            <a:r>
              <a:rPr lang="ko-KR" altLang="en-US" sz="1100" b="0" i="0" u="none" strike="noStrike" baseline="0" dirty="0">
                <a:solidFill>
                  <a:srgbClr val="00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사서커뮤니티</a:t>
            </a:r>
            <a:r>
              <a:rPr lang="en-US" altLang="ko-KR" sz="1100" b="0" i="0" u="none" strike="noStrike" baseline="0" dirty="0">
                <a:solidFill>
                  <a:srgbClr val="00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</a:t>
            </a:r>
            <a:r>
              <a:rPr lang="ko-KR" altLang="en-US" sz="1100" b="0" i="0" u="none" strike="noStrike" baseline="0" dirty="0" err="1">
                <a:solidFill>
                  <a:srgbClr val="00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지식나눔</a:t>
            </a:r>
            <a:r>
              <a:rPr lang="en-US" altLang="ko-KR" sz="1100" b="0" i="0" u="none" strike="noStrike" baseline="0" dirty="0">
                <a:solidFill>
                  <a:srgbClr val="00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(LOOK)</a:t>
            </a:r>
            <a:r>
              <a:rPr lang="ko-KR" altLang="en-US" sz="1100" b="0" i="0" u="none" strike="noStrike" baseline="0" dirty="0">
                <a:solidFill>
                  <a:srgbClr val="00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페이지연결</a:t>
            </a:r>
          </a:p>
          <a:p>
            <a:pPr algn="just" eaLnBrk="1" latinLnBrk="1" hangingPunct="1"/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latinLnBrk="1" hangingPunct="1"/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[2]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고객센터 번호 안내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latinLnBrk="1" hangingPunct="1"/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</a:p>
          <a:p>
            <a:pPr algn="just" eaLnBrk="1" latinLnBrk="1" hangingPunct="1"/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[3]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패밀리 사이트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latinLnBrk="1" hangingPunct="1"/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KOCW, RINFO, FRIC, SAM,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사서커뮤니티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기관회원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LOOK, MEDLIS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바로가기 제공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latinLnBrk="1" hangingPunct="1"/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latinLnBrk="1" hangingPunct="1"/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[4]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유관기관 사이트 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latinLnBrk="1" hangingPunct="1"/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교육부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국립장애인도서관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국립중앙도서관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국회도서관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연구윤리정보센터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국가과학기술정보센터 바로가기 제공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latinLnBrk="1" hangingPunct="1"/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latinLnBrk="1" hangingPunct="1"/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[5]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이용약관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개인정보처리방침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개인정보재동의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기관소개 안내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F063CC24-F4D9-4FAB-AF52-F378BA647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246177"/>
            <a:ext cx="6291808" cy="4840297"/>
          </a:xfrm>
          <a:prstGeom prst="rect">
            <a:avLst/>
          </a:prstGeom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id="{CB688A31-F90C-458A-AC16-C522A3F9279B}"/>
              </a:ext>
            </a:extLst>
          </p:cNvPr>
          <p:cNvSpPr/>
          <p:nvPr/>
        </p:nvSpPr>
        <p:spPr>
          <a:xfrm>
            <a:off x="292126" y="2125911"/>
            <a:ext cx="6048671" cy="130308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7889DEEB-CA9F-4BD7-BEC1-4CBEE7F47411}"/>
              </a:ext>
            </a:extLst>
          </p:cNvPr>
          <p:cNvSpPr/>
          <p:nvPr/>
        </p:nvSpPr>
        <p:spPr>
          <a:xfrm>
            <a:off x="220118" y="1916833"/>
            <a:ext cx="241300" cy="21652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1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4" name="타원 23">
            <a:extLst>
              <a:ext uri="{FF2B5EF4-FFF2-40B4-BE49-F238E27FC236}">
                <a16:creationId xmlns:a16="http://schemas.microsoft.com/office/drawing/2014/main" id="{A6AB9603-C2CB-46EA-A38D-58859215C6F5}"/>
              </a:ext>
            </a:extLst>
          </p:cNvPr>
          <p:cNvSpPr/>
          <p:nvPr/>
        </p:nvSpPr>
        <p:spPr>
          <a:xfrm>
            <a:off x="245518" y="3743998"/>
            <a:ext cx="215900" cy="217487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2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id="{89D44271-6FA4-4046-B254-CB39953F6462}"/>
              </a:ext>
            </a:extLst>
          </p:cNvPr>
          <p:cNvSpPr/>
          <p:nvPr/>
        </p:nvSpPr>
        <p:spPr>
          <a:xfrm>
            <a:off x="4067944" y="1406525"/>
            <a:ext cx="215900" cy="2159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3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6" name="타원 25">
            <a:extLst>
              <a:ext uri="{FF2B5EF4-FFF2-40B4-BE49-F238E27FC236}">
                <a16:creationId xmlns:a16="http://schemas.microsoft.com/office/drawing/2014/main" id="{211B8265-676B-4482-85CA-73E6A45F8A76}"/>
              </a:ext>
            </a:extLst>
          </p:cNvPr>
          <p:cNvSpPr/>
          <p:nvPr/>
        </p:nvSpPr>
        <p:spPr>
          <a:xfrm>
            <a:off x="5292080" y="3772820"/>
            <a:ext cx="215900" cy="2159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4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2FBB6414-9403-496E-B0F1-DF73A4E2F004}"/>
              </a:ext>
            </a:extLst>
          </p:cNvPr>
          <p:cNvSpPr/>
          <p:nvPr/>
        </p:nvSpPr>
        <p:spPr>
          <a:xfrm>
            <a:off x="249656" y="4614067"/>
            <a:ext cx="215900" cy="2159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5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RISS </a:t>
            </a:r>
            <a:r>
              <a:rPr lang="ko-KR" altLang="en-US" dirty="0"/>
              <a:t>메인 페이지</a:t>
            </a:r>
          </a:p>
        </p:txBody>
      </p:sp>
    </p:spTree>
    <p:extLst>
      <p:ext uri="{BB962C8B-B14F-4D97-AF65-F5344CB8AC3E}">
        <p14:creationId xmlns:p14="http://schemas.microsoft.com/office/powerpoint/2010/main" val="4198969141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671513" y="3605213"/>
            <a:ext cx="6907212" cy="995362"/>
          </a:xfrm>
        </p:spPr>
        <p:txBody>
          <a:bodyPr/>
          <a:lstStyle/>
          <a:p>
            <a:pPr algn="l">
              <a:defRPr/>
            </a:pPr>
            <a:r>
              <a:rPr lang="en-US" altLang="ko-KR" dirty="0">
                <a:solidFill>
                  <a:srgbClr val="FF9999"/>
                </a:solidFill>
              </a:rPr>
              <a:t>2. </a:t>
            </a:r>
            <a:r>
              <a:rPr lang="en-US" altLang="ko-KR" dirty="0">
                <a:solidFill>
                  <a:schemeClr val="bg1"/>
                </a:solidFill>
              </a:rPr>
              <a:t>RISS</a:t>
            </a:r>
            <a:r>
              <a:rPr lang="en-US" altLang="ko-KR" dirty="0">
                <a:solidFill>
                  <a:srgbClr val="C278A8"/>
                </a:solidFill>
              </a:rPr>
              <a:t> </a:t>
            </a:r>
            <a:r>
              <a:rPr lang="ko-KR" altLang="en-US" dirty="0">
                <a:solidFill>
                  <a:srgbClr val="FF9999"/>
                </a:solidFill>
              </a:rPr>
              <a:t>신규 서비스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>
          <a:xfrm>
            <a:off x="671513" y="4551363"/>
            <a:ext cx="6138862" cy="336550"/>
          </a:xfrm>
        </p:spPr>
        <p:txBody>
          <a:bodyPr/>
          <a:lstStyle/>
          <a:p>
            <a:pPr>
              <a:defRPr/>
            </a:pPr>
            <a:r>
              <a:rPr lang="en-US" altLang="ko-KR" dirty="0">
                <a:solidFill>
                  <a:srgbClr val="FFFFFF"/>
                </a:solidFill>
              </a:rPr>
              <a:t> </a:t>
            </a:r>
            <a:r>
              <a:rPr lang="ko-KR" altLang="en-US" dirty="0">
                <a:solidFill>
                  <a:srgbClr val="FFFFFF"/>
                </a:solidFill>
              </a:rPr>
              <a:t>더 편리해진 </a:t>
            </a:r>
            <a:r>
              <a:rPr lang="en-US" altLang="ko-KR" dirty="0">
                <a:solidFill>
                  <a:srgbClr val="FFFFFF"/>
                </a:solidFill>
              </a:rPr>
              <a:t>RISS</a:t>
            </a:r>
            <a:r>
              <a:rPr lang="ko-KR" altLang="en-US" dirty="0">
                <a:solidFill>
                  <a:srgbClr val="FFFFFF"/>
                </a:solidFill>
              </a:rPr>
              <a:t> 서비스를 이용해보세요</a:t>
            </a:r>
          </a:p>
        </p:txBody>
      </p:sp>
    </p:spTree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1323975" y="580802"/>
            <a:ext cx="7820025" cy="6159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ko-KR" dirty="0"/>
              <a:t>RISS </a:t>
            </a:r>
            <a:r>
              <a:rPr lang="ko-KR" altLang="en-US" dirty="0"/>
              <a:t>신규서비스 </a:t>
            </a:r>
            <a:r>
              <a:rPr lang="en-US" altLang="ko-KR" dirty="0"/>
              <a:t>: RISS </a:t>
            </a:r>
            <a:r>
              <a:rPr lang="ko-KR" altLang="en-US" dirty="0"/>
              <a:t>처음 </a:t>
            </a:r>
            <a:r>
              <a:rPr lang="ko-KR" altLang="en-US" dirty="0" err="1"/>
              <a:t>방문이세요</a:t>
            </a:r>
            <a:r>
              <a:rPr lang="en-US" altLang="ko-KR" dirty="0"/>
              <a:t>?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2BB3542-DA05-4BF1-BFB8-B720E481B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262296"/>
            <a:ext cx="5765214" cy="5187716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FFF6CB8D-470C-435E-B06D-2C65F71A4478}"/>
              </a:ext>
            </a:extLst>
          </p:cNvPr>
          <p:cNvSpPr/>
          <p:nvPr/>
        </p:nvSpPr>
        <p:spPr>
          <a:xfrm>
            <a:off x="6660232" y="2466488"/>
            <a:ext cx="2664296" cy="8833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RISS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페이지 이용방법을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endParaRPr lang="en-US" altLang="ko-KR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7F399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확인 할 수 있습니다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sp>
        <p:nvSpPr>
          <p:cNvPr id="15" name="모서리가 둥근 직사각형 20">
            <a:extLst>
              <a:ext uri="{FF2B5EF4-FFF2-40B4-BE49-F238E27FC236}">
                <a16:creationId xmlns:a16="http://schemas.microsoft.com/office/drawing/2014/main" id="{A30DFBE6-3790-4840-A554-82FA878D1048}"/>
              </a:ext>
            </a:extLst>
          </p:cNvPr>
          <p:cNvSpPr/>
          <p:nvPr/>
        </p:nvSpPr>
        <p:spPr>
          <a:xfrm>
            <a:off x="1619672" y="3349870"/>
            <a:ext cx="4392488" cy="2311377"/>
          </a:xfrm>
          <a:prstGeom prst="roundRect">
            <a:avLst>
              <a:gd name="adj" fmla="val 250"/>
            </a:avLst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46910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ko-KR" dirty="0"/>
              <a:t>RISS </a:t>
            </a:r>
            <a:r>
              <a:rPr lang="ko-KR" altLang="en-US" dirty="0"/>
              <a:t>신규서비스 </a:t>
            </a:r>
            <a:r>
              <a:rPr lang="en-US" altLang="ko-KR" dirty="0"/>
              <a:t>: </a:t>
            </a:r>
            <a:r>
              <a:rPr lang="ko-KR" altLang="en-US" dirty="0" err="1"/>
              <a:t>챗봇서비스</a:t>
            </a:r>
            <a:endParaRPr lang="ko-KR" altLang="en-US" dirty="0"/>
          </a:p>
        </p:txBody>
      </p:sp>
      <p:sp>
        <p:nvSpPr>
          <p:cNvPr id="15" name="모서리가 둥근 직사각형 12">
            <a:extLst>
              <a:ext uri="{FF2B5EF4-FFF2-40B4-BE49-F238E27FC236}">
                <a16:creationId xmlns:a16="http://schemas.microsoft.com/office/drawing/2014/main" id="{1DAF6125-1DD7-4FCC-B9CC-10FA7F8DE1BB}"/>
              </a:ext>
            </a:extLst>
          </p:cNvPr>
          <p:cNvSpPr/>
          <p:nvPr/>
        </p:nvSpPr>
        <p:spPr>
          <a:xfrm>
            <a:off x="5885107" y="3534912"/>
            <a:ext cx="1129509" cy="324838"/>
          </a:xfrm>
          <a:prstGeom prst="roundRect">
            <a:avLst>
              <a:gd name="adj" fmla="val 2508"/>
            </a:avLst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136DC636-ACF4-48F0-9A99-CCD36308DB3E}"/>
              </a:ext>
            </a:extLst>
          </p:cNvPr>
          <p:cNvSpPr/>
          <p:nvPr/>
        </p:nvSpPr>
        <p:spPr>
          <a:xfrm>
            <a:off x="1692686" y="4724708"/>
            <a:ext cx="3096344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1. </a:t>
            </a:r>
            <a:r>
              <a:rPr lang="ko-KR" altLang="en-US" sz="2000" b="1" dirty="0" err="1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쳇봇서비스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선택하기</a:t>
            </a:r>
            <a:endParaRPr lang="en-US" altLang="ko-KR" sz="2000" b="1" dirty="0">
              <a:ln w="6600">
                <a:solidFill>
                  <a:srgbClr val="50505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2. 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문의 내용 선택하기</a:t>
            </a:r>
            <a:endParaRPr lang="en-US" altLang="ko-KR" sz="2000" b="1" dirty="0">
              <a:ln w="6600">
                <a:solidFill>
                  <a:srgbClr val="505050"/>
                </a:solidFill>
                <a:prstDash val="solid"/>
              </a:ln>
              <a:solidFill>
                <a:schemeClr val="accent3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3. 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문의 상세내용 확인하기</a:t>
            </a:r>
            <a:endParaRPr lang="en-US" altLang="ko-KR" sz="2000" b="1" dirty="0">
              <a:ln w="6600">
                <a:solidFill>
                  <a:srgbClr val="505050"/>
                </a:solidFill>
                <a:prstDash val="solid"/>
              </a:ln>
              <a:solidFill>
                <a:schemeClr val="accent3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4. 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직접검색 하기</a:t>
            </a:r>
            <a:endParaRPr lang="en-US" altLang="ko-KR" sz="2000" b="1" dirty="0">
              <a:ln w="6600">
                <a:solidFill>
                  <a:srgbClr val="505050"/>
                </a:solidFill>
                <a:prstDash val="solid"/>
              </a:ln>
              <a:solidFill>
                <a:schemeClr val="accent3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ED8FD8FE-5D2F-4B60-8795-D166F3B81D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344" y="1204597"/>
            <a:ext cx="1047750" cy="819150"/>
          </a:xfrm>
          <a:prstGeom prst="rect">
            <a:avLst/>
          </a:prstGeom>
        </p:spPr>
      </p:pic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A1655593-8FD7-42D3-B3C5-302248E9B8D3}"/>
              </a:ext>
            </a:extLst>
          </p:cNvPr>
          <p:cNvCxnSpPr>
            <a:cxnSpLocks/>
          </p:cNvCxnSpPr>
          <p:nvPr/>
        </p:nvCxnSpPr>
        <p:spPr>
          <a:xfrm>
            <a:off x="1041538" y="1916832"/>
            <a:ext cx="688481" cy="1152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화살표: 오른쪽 21">
            <a:extLst>
              <a:ext uri="{FF2B5EF4-FFF2-40B4-BE49-F238E27FC236}">
                <a16:creationId xmlns:a16="http://schemas.microsoft.com/office/drawing/2014/main" id="{3BC02A6D-3F7C-469F-88B5-D4AA3A353DCD}"/>
              </a:ext>
            </a:extLst>
          </p:cNvPr>
          <p:cNvSpPr/>
          <p:nvPr/>
        </p:nvSpPr>
        <p:spPr>
          <a:xfrm>
            <a:off x="3602456" y="2974611"/>
            <a:ext cx="108012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F3F77402-1926-4742-A5CA-9EE7D6E1D8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2112" y="1715259"/>
            <a:ext cx="1636423" cy="260032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21EE869-B46D-4CEB-92F9-DF0B740032F9}"/>
              </a:ext>
            </a:extLst>
          </p:cNvPr>
          <p:cNvSpPr txBox="1"/>
          <p:nvPr/>
        </p:nvSpPr>
        <p:spPr>
          <a:xfrm>
            <a:off x="5538452" y="5064465"/>
            <a:ext cx="2952328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defRPr/>
            </a:pPr>
            <a:r>
              <a:rPr lang="en-US" altLang="ko-KR" sz="1800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※ 24</a:t>
            </a:r>
            <a:r>
              <a:rPr lang="ko-KR" altLang="en-US" sz="1800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시간 이용할 수 있습니다</a:t>
            </a:r>
            <a:r>
              <a:rPr lang="en-US" altLang="ko-KR" sz="1800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  <a:endParaRPr lang="ko-KR" altLang="en-US" sz="1800" dirty="0">
              <a:solidFill>
                <a:srgbClr val="252C4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5ED0E5E4-DB01-4D83-8AAC-D744B6ED13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1888" y="1083248"/>
            <a:ext cx="1790436" cy="3383091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AF66C421-C188-4B87-931C-AD7E180918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2576" y="1213239"/>
            <a:ext cx="2577766" cy="3674520"/>
          </a:xfrm>
          <a:prstGeom prst="rect">
            <a:avLst/>
          </a:prstGeom>
        </p:spPr>
      </p:pic>
      <p:sp>
        <p:nvSpPr>
          <p:cNvPr id="24" name="모서리가 둥근 직사각형 12">
            <a:extLst>
              <a:ext uri="{FF2B5EF4-FFF2-40B4-BE49-F238E27FC236}">
                <a16:creationId xmlns:a16="http://schemas.microsoft.com/office/drawing/2014/main" id="{B5F97247-C46A-420D-9EEC-5D931BE6290F}"/>
              </a:ext>
            </a:extLst>
          </p:cNvPr>
          <p:cNvSpPr/>
          <p:nvPr/>
        </p:nvSpPr>
        <p:spPr>
          <a:xfrm>
            <a:off x="4682576" y="4466210"/>
            <a:ext cx="2577766" cy="402513"/>
          </a:xfrm>
          <a:prstGeom prst="roundRect">
            <a:avLst>
              <a:gd name="adj" fmla="val 2508"/>
            </a:avLst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모서리가 둥근 직사각형 12">
            <a:extLst>
              <a:ext uri="{FF2B5EF4-FFF2-40B4-BE49-F238E27FC236}">
                <a16:creationId xmlns:a16="http://schemas.microsoft.com/office/drawing/2014/main" id="{35816A64-0F20-446E-B3B5-F6C501CF8954}"/>
              </a:ext>
            </a:extLst>
          </p:cNvPr>
          <p:cNvSpPr/>
          <p:nvPr/>
        </p:nvSpPr>
        <p:spPr>
          <a:xfrm>
            <a:off x="4774346" y="2475325"/>
            <a:ext cx="1453838" cy="272913"/>
          </a:xfrm>
          <a:prstGeom prst="roundRect">
            <a:avLst>
              <a:gd name="adj" fmla="val 2508"/>
            </a:avLst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4CFD10DE-297D-4936-AA3F-B83397C77559}"/>
              </a:ext>
            </a:extLst>
          </p:cNvPr>
          <p:cNvCxnSpPr>
            <a:cxnSpLocks/>
          </p:cNvCxnSpPr>
          <p:nvPr/>
        </p:nvCxnSpPr>
        <p:spPr>
          <a:xfrm>
            <a:off x="6239800" y="2659037"/>
            <a:ext cx="1214450" cy="361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5557813"/>
      </p:ext>
    </p:extLst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ko-KR" dirty="0"/>
              <a:t>RISS </a:t>
            </a:r>
            <a:r>
              <a:rPr lang="ko-KR" altLang="en-US" dirty="0"/>
              <a:t>신규서비스 </a:t>
            </a:r>
            <a:r>
              <a:rPr lang="en-US" altLang="ko-KR" dirty="0"/>
              <a:t>: </a:t>
            </a:r>
            <a:r>
              <a:rPr lang="ko-KR" altLang="en-US" dirty="0" err="1"/>
              <a:t>챗봇서비스</a:t>
            </a:r>
            <a:endParaRPr lang="ko-KR" altLang="en-US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136DC636-ACF4-48F0-9A99-CCD36308DB3E}"/>
              </a:ext>
            </a:extLst>
          </p:cNvPr>
          <p:cNvSpPr/>
          <p:nvPr/>
        </p:nvSpPr>
        <p:spPr>
          <a:xfrm>
            <a:off x="6300192" y="2924944"/>
            <a:ext cx="2571010" cy="2717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ct val="90000"/>
              </a:lnSpc>
              <a:spcBef>
                <a:spcPts val="1000"/>
              </a:spcBef>
              <a:buAutoNum type="arabicPeriod"/>
            </a:pP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대화내용 내보내기</a:t>
            </a:r>
            <a:endParaRPr lang="en-US" altLang="ko-KR" sz="2000" b="1" dirty="0">
              <a:ln w="6600">
                <a:solidFill>
                  <a:srgbClr val="505050"/>
                </a:solidFill>
                <a:prstDash val="solid"/>
              </a:ln>
              <a:solidFill>
                <a:schemeClr val="accent3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</a:t>
            </a:r>
            <a:r>
              <a:rPr lang="ko-KR" altLang="en-US" dirty="0">
                <a:ln w="6600">
                  <a:solidFill>
                    <a:srgbClr val="505050"/>
                  </a:solidFill>
                  <a:prstDash val="solid"/>
                </a:ln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문의한 내용을 내보낼 </a:t>
            </a:r>
            <a:endParaRPr lang="en-US" altLang="ko-KR" dirty="0">
              <a:ln w="6600">
                <a:solidFill>
                  <a:srgbClr val="505050"/>
                </a:solidFill>
                <a:prstDash val="solid"/>
              </a:ln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en-US" altLang="ko-KR" dirty="0">
                <a:ln w="6600">
                  <a:solidFill>
                    <a:srgbClr val="505050"/>
                  </a:solidFill>
                  <a:prstDash val="solid"/>
                </a:ln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</a:t>
            </a:r>
            <a:r>
              <a:rPr lang="ko-KR" altLang="en-US" dirty="0">
                <a:ln w="6600">
                  <a:solidFill>
                    <a:srgbClr val="505050"/>
                  </a:solidFill>
                  <a:prstDash val="solid"/>
                </a:ln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수 있습니다</a:t>
            </a:r>
            <a:r>
              <a:rPr lang="en-US" altLang="ko-KR" dirty="0">
                <a:ln w="6600">
                  <a:solidFill>
                    <a:srgbClr val="505050"/>
                  </a:solidFill>
                  <a:prstDash val="solid"/>
                </a:ln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2. 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환경설정</a:t>
            </a:r>
            <a:endParaRPr lang="en-US" altLang="ko-KR" sz="2000" b="1" dirty="0">
              <a:ln w="6600">
                <a:solidFill>
                  <a:srgbClr val="505050"/>
                </a:solidFill>
                <a:prstDash val="solid"/>
              </a:ln>
              <a:solidFill>
                <a:schemeClr val="accent3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</a:t>
            </a:r>
            <a:r>
              <a:rPr lang="ko-KR" altLang="en-US" dirty="0">
                <a:ln w="6600">
                  <a:solidFill>
                    <a:srgbClr val="505050"/>
                  </a:solidFill>
                  <a:prstDash val="solid"/>
                </a:ln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메시지 도착 알림 설정 및 </a:t>
            </a:r>
            <a:endParaRPr lang="en-US" altLang="ko-KR" dirty="0">
              <a:ln w="6600">
                <a:solidFill>
                  <a:srgbClr val="505050"/>
                </a:solidFill>
                <a:prstDash val="solid"/>
              </a:ln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en-US" altLang="ko-KR" dirty="0">
                <a:ln w="6600">
                  <a:solidFill>
                    <a:srgbClr val="505050"/>
                  </a:solidFill>
                  <a:prstDash val="solid"/>
                </a:ln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</a:t>
            </a:r>
            <a:r>
              <a:rPr lang="ko-KR" altLang="en-US" dirty="0">
                <a:ln w="6600">
                  <a:solidFill>
                    <a:srgbClr val="505050"/>
                  </a:solidFill>
                  <a:prstDash val="solid"/>
                </a:ln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이메일</a:t>
            </a:r>
            <a:r>
              <a:rPr lang="en-US" altLang="ko-KR" dirty="0">
                <a:ln w="6600">
                  <a:solidFill>
                    <a:srgbClr val="505050"/>
                  </a:solidFill>
                  <a:prstDash val="solid"/>
                </a:ln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dirty="0">
                <a:ln w="6600">
                  <a:solidFill>
                    <a:srgbClr val="505050"/>
                  </a:solidFill>
                  <a:prstDash val="solid"/>
                </a:ln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휴대번호로 안내 </a:t>
            </a:r>
            <a:endParaRPr lang="en-US" altLang="ko-KR" dirty="0">
              <a:ln w="6600">
                <a:solidFill>
                  <a:srgbClr val="505050"/>
                </a:solidFill>
                <a:prstDash val="solid"/>
              </a:ln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ko-KR" altLang="en-US" dirty="0">
                <a:ln w="6600">
                  <a:solidFill>
                    <a:srgbClr val="505050"/>
                  </a:solidFill>
                  <a:prstDash val="solid"/>
                </a:ln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내용 확인 가능합니다</a:t>
            </a:r>
            <a:r>
              <a:rPr lang="en-US" altLang="ko-KR" dirty="0">
                <a:ln w="6600">
                  <a:solidFill>
                    <a:srgbClr val="505050"/>
                  </a:solidFill>
                  <a:prstDash val="solid"/>
                </a:ln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AF1FB7D-3CAD-4B9D-A4B9-E3727083FB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204599"/>
            <a:ext cx="3457575" cy="381000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85D2FBB5-5C02-4DE2-9F2B-63A0BADC2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9552" y="2924944"/>
            <a:ext cx="3390900" cy="292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929683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ko-KR" dirty="0"/>
              <a:t>RISS </a:t>
            </a:r>
            <a:r>
              <a:rPr lang="ko-KR" altLang="en-US" dirty="0"/>
              <a:t>신규서비스 </a:t>
            </a:r>
            <a:r>
              <a:rPr lang="en-US" altLang="ko-KR" dirty="0"/>
              <a:t>: </a:t>
            </a:r>
            <a:r>
              <a:rPr lang="ko-KR" altLang="en-US" dirty="0"/>
              <a:t>추천논문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CD0E7DF-4764-40A8-AA66-56A99ECCA840}"/>
              </a:ext>
            </a:extLst>
          </p:cNvPr>
          <p:cNvSpPr/>
          <p:nvPr/>
        </p:nvSpPr>
        <p:spPr>
          <a:xfrm>
            <a:off x="2843809" y="5894789"/>
            <a:ext cx="6039234" cy="774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1.  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검색어와 연관된 검색어를 추천합니다</a:t>
            </a: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endParaRPr lang="en-US" altLang="ko-KR" sz="2000" b="1" dirty="0">
              <a:ln w="6600">
                <a:solidFill>
                  <a:srgbClr val="505050"/>
                </a:solidFill>
                <a:prstDash val="solid"/>
              </a:ln>
              <a:solidFill>
                <a:schemeClr val="accent3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2.  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이 검색어로 많이 본 자료를 이용할 수 있습니다</a:t>
            </a: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275DE3EB-D6A2-43B0-8B2F-598843BBFB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636" y="1412777"/>
            <a:ext cx="8421406" cy="4536504"/>
          </a:xfrm>
          <a:prstGeom prst="rect">
            <a:avLst/>
          </a:prstGeom>
        </p:spPr>
      </p:pic>
      <p:sp>
        <p:nvSpPr>
          <p:cNvPr id="20" name="모서리가 둥근 직사각형 12">
            <a:extLst>
              <a:ext uri="{FF2B5EF4-FFF2-40B4-BE49-F238E27FC236}">
                <a16:creationId xmlns:a16="http://schemas.microsoft.com/office/drawing/2014/main" id="{AB4EA87B-2146-4BB6-AACB-D0CAD7E02A0E}"/>
              </a:ext>
            </a:extLst>
          </p:cNvPr>
          <p:cNvSpPr/>
          <p:nvPr/>
        </p:nvSpPr>
        <p:spPr>
          <a:xfrm>
            <a:off x="5975084" y="2924944"/>
            <a:ext cx="1403784" cy="245052"/>
          </a:xfrm>
          <a:prstGeom prst="roundRect">
            <a:avLst>
              <a:gd name="adj" fmla="val 2508"/>
            </a:avLst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모서리가 둥근 직사각형 12">
            <a:extLst>
              <a:ext uri="{FF2B5EF4-FFF2-40B4-BE49-F238E27FC236}">
                <a16:creationId xmlns:a16="http://schemas.microsoft.com/office/drawing/2014/main" id="{191B3DA2-FB91-428F-A894-3FE4BF8A449F}"/>
              </a:ext>
            </a:extLst>
          </p:cNvPr>
          <p:cNvSpPr/>
          <p:nvPr/>
        </p:nvSpPr>
        <p:spPr>
          <a:xfrm>
            <a:off x="6084168" y="4509120"/>
            <a:ext cx="1403784" cy="360040"/>
          </a:xfrm>
          <a:prstGeom prst="roundRect">
            <a:avLst>
              <a:gd name="adj" fmla="val 2508"/>
            </a:avLst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>
            <a:extLst>
              <a:ext uri="{FF2B5EF4-FFF2-40B4-BE49-F238E27FC236}">
                <a16:creationId xmlns:a16="http://schemas.microsoft.com/office/drawing/2014/main" id="{D0D94819-A83E-45DB-91E0-6C3C3B18A5CC}"/>
              </a:ext>
            </a:extLst>
          </p:cNvPr>
          <p:cNvSpPr/>
          <p:nvPr/>
        </p:nvSpPr>
        <p:spPr>
          <a:xfrm>
            <a:off x="5842868" y="2709044"/>
            <a:ext cx="241300" cy="2159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1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FAA6F930-2983-41A0-A69D-23FB962F2A23}"/>
              </a:ext>
            </a:extLst>
          </p:cNvPr>
          <p:cNvSpPr/>
          <p:nvPr/>
        </p:nvSpPr>
        <p:spPr>
          <a:xfrm>
            <a:off x="5940152" y="4293220"/>
            <a:ext cx="241300" cy="2159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2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974538"/>
      </p:ext>
    </p:extLst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ko-KR" dirty="0"/>
              <a:t>RISS </a:t>
            </a:r>
            <a:r>
              <a:rPr lang="ko-KR" altLang="en-US" dirty="0"/>
              <a:t>신규서비스 </a:t>
            </a:r>
            <a:r>
              <a:rPr lang="en-US" altLang="ko-KR" dirty="0"/>
              <a:t>: </a:t>
            </a:r>
            <a:r>
              <a:rPr lang="ko-KR" altLang="en-US" dirty="0"/>
              <a:t>추천논문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CD0E7DF-4764-40A8-AA66-56A99ECCA840}"/>
              </a:ext>
            </a:extLst>
          </p:cNvPr>
          <p:cNvSpPr/>
          <p:nvPr/>
        </p:nvSpPr>
        <p:spPr>
          <a:xfrm>
            <a:off x="2843809" y="5517232"/>
            <a:ext cx="6039234" cy="774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ct val="90000"/>
              </a:lnSpc>
              <a:spcBef>
                <a:spcPts val="1000"/>
              </a:spcBef>
              <a:buAutoNum type="arabicPeriod"/>
            </a:pPr>
            <a:r>
              <a:rPr lang="ko-KR" altLang="en-US" sz="2000" b="1" dirty="0" err="1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이자료를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본 이용자가 본 자료</a:t>
            </a:r>
            <a:endParaRPr lang="en-US" altLang="ko-KR" sz="2000" b="1" dirty="0">
              <a:ln w="6600">
                <a:solidFill>
                  <a:srgbClr val="505050"/>
                </a:solidFill>
                <a:prstDash val="solid"/>
              </a:ln>
              <a:solidFill>
                <a:schemeClr val="accent3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457200" lvl="0" indent="-457200" algn="just">
              <a:lnSpc>
                <a:spcPct val="90000"/>
              </a:lnSpc>
              <a:spcBef>
                <a:spcPts val="1000"/>
              </a:spcBef>
              <a:buAutoNum type="arabicPeriod"/>
            </a:pPr>
            <a:r>
              <a:rPr lang="ko-KR" altLang="en-US" sz="2000" b="1" dirty="0" err="1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나만을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위한 추천자료를 이용할 수 있습니다</a:t>
            </a: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ABAA252-6AB4-4C17-A345-6191294FF2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340768"/>
            <a:ext cx="7992888" cy="4032448"/>
          </a:xfrm>
          <a:prstGeom prst="rect">
            <a:avLst/>
          </a:prstGeom>
        </p:spPr>
      </p:pic>
      <p:sp>
        <p:nvSpPr>
          <p:cNvPr id="11" name="모서리가 둥근 직사각형 12">
            <a:extLst>
              <a:ext uri="{FF2B5EF4-FFF2-40B4-BE49-F238E27FC236}">
                <a16:creationId xmlns:a16="http://schemas.microsoft.com/office/drawing/2014/main" id="{EA92E5D3-EBA5-410E-9D79-1986D73F6C93}"/>
              </a:ext>
            </a:extLst>
          </p:cNvPr>
          <p:cNvSpPr/>
          <p:nvPr/>
        </p:nvSpPr>
        <p:spPr>
          <a:xfrm>
            <a:off x="6335124" y="2818088"/>
            <a:ext cx="1152128" cy="622191"/>
          </a:xfrm>
          <a:prstGeom prst="roundRect">
            <a:avLst>
              <a:gd name="adj" fmla="val 2508"/>
            </a:avLst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2">
            <a:extLst>
              <a:ext uri="{FF2B5EF4-FFF2-40B4-BE49-F238E27FC236}">
                <a16:creationId xmlns:a16="http://schemas.microsoft.com/office/drawing/2014/main" id="{DF1EBF86-A07F-4F85-AC93-C852CC33F844}"/>
              </a:ext>
            </a:extLst>
          </p:cNvPr>
          <p:cNvSpPr/>
          <p:nvPr/>
        </p:nvSpPr>
        <p:spPr>
          <a:xfrm>
            <a:off x="6361764" y="3598897"/>
            <a:ext cx="1152128" cy="622191"/>
          </a:xfrm>
          <a:prstGeom prst="roundRect">
            <a:avLst>
              <a:gd name="adj" fmla="val 2508"/>
            </a:avLst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9919E2E0-C998-44BD-8FC7-B3F9E2AD991C}"/>
              </a:ext>
            </a:extLst>
          </p:cNvPr>
          <p:cNvSpPr/>
          <p:nvPr/>
        </p:nvSpPr>
        <p:spPr>
          <a:xfrm>
            <a:off x="6202908" y="2602189"/>
            <a:ext cx="198042" cy="2159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1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53EE73D6-C8A7-41BD-BCC2-932CCFC571E9}"/>
              </a:ext>
            </a:extLst>
          </p:cNvPr>
          <p:cNvSpPr/>
          <p:nvPr/>
        </p:nvSpPr>
        <p:spPr>
          <a:xfrm>
            <a:off x="6228184" y="3429124"/>
            <a:ext cx="198042" cy="2159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2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50132"/>
      </p:ext>
    </p:extLst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ko-KR" dirty="0"/>
              <a:t>MY RISS </a:t>
            </a:r>
            <a:r>
              <a:rPr lang="ko-KR" altLang="en-US" dirty="0"/>
              <a:t>신규서비스 </a:t>
            </a:r>
            <a:r>
              <a:rPr lang="en-US" altLang="ko-KR" dirty="0"/>
              <a:t>: </a:t>
            </a:r>
            <a:r>
              <a:rPr lang="ko-KR" altLang="en-US" dirty="0"/>
              <a:t>내 추천논문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CD0E7DF-4764-40A8-AA66-56A99ECCA840}"/>
              </a:ext>
            </a:extLst>
          </p:cNvPr>
          <p:cNvSpPr/>
          <p:nvPr/>
        </p:nvSpPr>
        <p:spPr>
          <a:xfrm>
            <a:off x="4067944" y="5272784"/>
            <a:ext cx="49932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RISS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에서 추천한 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논문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을 이용할 수 있습니다</a:t>
            </a: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A12A758-602B-4E19-8C3E-32679D961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215884"/>
            <a:ext cx="6989583" cy="3122782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43F20330-5E16-4785-A5FE-E3107555F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7422" y="2708920"/>
            <a:ext cx="2498402" cy="605093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3FEE8F09-2B4B-4DA2-93BD-5445924B02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4182682"/>
            <a:ext cx="2498402" cy="731514"/>
          </a:xfrm>
          <a:prstGeom prst="rect">
            <a:avLst/>
          </a:prstGeom>
        </p:spPr>
      </p:pic>
      <p:sp>
        <p:nvSpPr>
          <p:cNvPr id="15" name="모서리가 둥근 직사각형 12">
            <a:extLst>
              <a:ext uri="{FF2B5EF4-FFF2-40B4-BE49-F238E27FC236}">
                <a16:creationId xmlns:a16="http://schemas.microsoft.com/office/drawing/2014/main" id="{F764F32B-446A-4F13-95DC-75C8F9C4CEEA}"/>
              </a:ext>
            </a:extLst>
          </p:cNvPr>
          <p:cNvSpPr/>
          <p:nvPr/>
        </p:nvSpPr>
        <p:spPr>
          <a:xfrm>
            <a:off x="3850767" y="2708919"/>
            <a:ext cx="2485057" cy="605093"/>
          </a:xfrm>
          <a:prstGeom prst="roundRect">
            <a:avLst>
              <a:gd name="adj" fmla="val 2508"/>
            </a:avLst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2">
            <a:extLst>
              <a:ext uri="{FF2B5EF4-FFF2-40B4-BE49-F238E27FC236}">
                <a16:creationId xmlns:a16="http://schemas.microsoft.com/office/drawing/2014/main" id="{C9690A33-0498-4D9A-AABE-9F10B156C061}"/>
              </a:ext>
            </a:extLst>
          </p:cNvPr>
          <p:cNvSpPr/>
          <p:nvPr/>
        </p:nvSpPr>
        <p:spPr>
          <a:xfrm>
            <a:off x="4562136" y="4182681"/>
            <a:ext cx="2674160" cy="731514"/>
          </a:xfrm>
          <a:prstGeom prst="roundRect">
            <a:avLst>
              <a:gd name="adj" fmla="val 2508"/>
            </a:avLst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2">
            <a:extLst>
              <a:ext uri="{FF2B5EF4-FFF2-40B4-BE49-F238E27FC236}">
                <a16:creationId xmlns:a16="http://schemas.microsoft.com/office/drawing/2014/main" id="{1C315640-DB3B-4063-B7C2-E5AC7DC9806A}"/>
              </a:ext>
            </a:extLst>
          </p:cNvPr>
          <p:cNvSpPr/>
          <p:nvPr/>
        </p:nvSpPr>
        <p:spPr>
          <a:xfrm>
            <a:off x="4978008" y="2420888"/>
            <a:ext cx="529728" cy="221508"/>
          </a:xfrm>
          <a:prstGeom prst="roundRect">
            <a:avLst>
              <a:gd name="adj" fmla="val 2508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모서리가 둥근 직사각형 12">
            <a:extLst>
              <a:ext uri="{FF2B5EF4-FFF2-40B4-BE49-F238E27FC236}">
                <a16:creationId xmlns:a16="http://schemas.microsoft.com/office/drawing/2014/main" id="{CFA9DEE1-2039-44D6-9736-7A75FD2B7B8A}"/>
              </a:ext>
            </a:extLst>
          </p:cNvPr>
          <p:cNvSpPr/>
          <p:nvPr/>
        </p:nvSpPr>
        <p:spPr>
          <a:xfrm>
            <a:off x="4572000" y="3939626"/>
            <a:ext cx="514623" cy="221508"/>
          </a:xfrm>
          <a:prstGeom prst="roundRect">
            <a:avLst>
              <a:gd name="adj" fmla="val 2508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3256384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D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>
          <a:xfrm>
            <a:off x="1259632" y="476673"/>
            <a:ext cx="244827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eaLnBrk="1" fontAlgn="auto" latinLnBrk="1" hangingPunct="1">
              <a:spcAft>
                <a:spcPts val="0"/>
              </a:spcAft>
              <a:defRPr/>
            </a:pPr>
            <a:r>
              <a:rPr lang="en-US" altLang="ko-KR" sz="3600" dirty="0">
                <a:solidFill>
                  <a:schemeClr val="tx2"/>
                </a:solidFill>
                <a:latin typeface="양진체 " panose="02020503000000000000" pitchFamily="18" charset="-127"/>
                <a:ea typeface="양진체 " panose="02020503000000000000" pitchFamily="18" charset="-127"/>
                <a:cs typeface="+mj-cs"/>
              </a:rPr>
              <a:t>Contents</a:t>
            </a:r>
            <a:endParaRPr lang="ko-KR" altLang="en-US" sz="3600" dirty="0">
              <a:solidFill>
                <a:schemeClr val="tx2"/>
              </a:solidFill>
              <a:latin typeface="양진체 " panose="02020503000000000000" pitchFamily="18" charset="-127"/>
              <a:ea typeface="양진체 " panose="02020503000000000000" pitchFamily="18" charset="-127"/>
              <a:cs typeface="+mj-cs"/>
            </a:endParaRPr>
          </a:p>
        </p:txBody>
      </p:sp>
      <p:sp>
        <p:nvSpPr>
          <p:cNvPr id="7" name="부제목 2"/>
          <p:cNvSpPr txBox="1">
            <a:spLocks/>
          </p:cNvSpPr>
          <p:nvPr/>
        </p:nvSpPr>
        <p:spPr>
          <a:xfrm>
            <a:off x="251520" y="1240165"/>
            <a:ext cx="4896544" cy="3628995"/>
          </a:xfrm>
          <a:prstGeom prst="rect">
            <a:avLst/>
          </a:prstGeom>
        </p:spPr>
        <p:txBody>
          <a:bodyPr>
            <a:noAutofit/>
          </a:bodyPr>
          <a:lstStyle/>
          <a:p>
            <a:pPr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ko-KR" sz="2800" b="1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Ⅰ.  RISS </a:t>
            </a:r>
            <a:r>
              <a:rPr lang="ko-KR" altLang="en-US" sz="2800" b="1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학술연구정보 서비스</a:t>
            </a:r>
            <a:endParaRPr lang="en-US" altLang="ko-KR" sz="2800" b="1" dirty="0"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285750" indent="-28575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ko-KR" sz="2000" b="1" dirty="0">
                <a:latin typeface="동그라미재단B" panose="02020603020101020101" pitchFamily="18" charset="-127"/>
                <a:ea typeface="동그라미재단B" panose="02020603020101020101" pitchFamily="18" charset="-127"/>
                <a:hlinkClick r:id="rId3" action="ppaction://hlinksldjump"/>
              </a:rPr>
              <a:t>RISS </a:t>
            </a:r>
            <a:r>
              <a:rPr lang="ko-KR" altLang="en-US" sz="2000" b="1" dirty="0" err="1">
                <a:latin typeface="동그라미재단B" panose="02020603020101020101" pitchFamily="18" charset="-127"/>
                <a:ea typeface="동그라미재단B" panose="02020603020101020101" pitchFamily="18" charset="-127"/>
                <a:hlinkClick r:id="rId3" action="ppaction://hlinksldjump"/>
              </a:rPr>
              <a:t>메인페이지</a:t>
            </a:r>
            <a:endParaRPr lang="en-US" altLang="ko-KR" sz="2000" b="1" dirty="0"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285750" indent="-28575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ko-KR" sz="2000" b="1" dirty="0">
                <a:latin typeface="동그라미재단B" panose="02020603020101020101" pitchFamily="18" charset="-127"/>
                <a:ea typeface="동그라미재단B" panose="02020603020101020101" pitchFamily="18" charset="-127"/>
                <a:hlinkClick r:id="rId4" action="ppaction://hlinksldjump"/>
              </a:rPr>
              <a:t>RISS </a:t>
            </a:r>
            <a:r>
              <a:rPr lang="ko-KR" altLang="en-US" sz="2000" b="1" dirty="0">
                <a:latin typeface="동그라미재단B" panose="02020603020101020101" pitchFamily="18" charset="-127"/>
                <a:ea typeface="동그라미재단B" panose="02020603020101020101" pitchFamily="18" charset="-127"/>
                <a:hlinkClick r:id="rId4" action="ppaction://hlinksldjump"/>
              </a:rPr>
              <a:t>신규서비스</a:t>
            </a:r>
            <a:endParaRPr lang="en-US" altLang="ko-KR" sz="2000" b="1" dirty="0"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285750" indent="-28575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ko-KR" altLang="en-US" sz="2000" b="1" dirty="0">
                <a:latin typeface="동그라미재단B" panose="02020603020101020101" pitchFamily="18" charset="-127"/>
                <a:ea typeface="동그라미재단B" panose="02020603020101020101" pitchFamily="18" charset="-127"/>
                <a:hlinkClick r:id="rId5" action="ppaction://hlinksldjump"/>
              </a:rPr>
              <a:t>기본검색 </a:t>
            </a:r>
            <a:r>
              <a:rPr lang="en-US" altLang="ko-KR" sz="2000" b="1" dirty="0">
                <a:latin typeface="동그라미재단B" panose="02020603020101020101" pitchFamily="18" charset="-127"/>
                <a:ea typeface="동그라미재단B" panose="02020603020101020101" pitchFamily="18" charset="-127"/>
                <a:hlinkClick r:id="rId5" action="ppaction://hlinksldjump"/>
              </a:rPr>
              <a:t>/ </a:t>
            </a:r>
            <a:r>
              <a:rPr lang="ko-KR" altLang="en-US" sz="2000" b="1" dirty="0">
                <a:latin typeface="동그라미재단B" panose="02020603020101020101" pitchFamily="18" charset="-127"/>
                <a:ea typeface="동그라미재단B" panose="02020603020101020101" pitchFamily="18" charset="-127"/>
                <a:hlinkClick r:id="rId5" action="ppaction://hlinksldjump"/>
              </a:rPr>
              <a:t>상세검색</a:t>
            </a:r>
            <a:endParaRPr lang="en-US" altLang="ko-KR" sz="2000" b="1" dirty="0"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285750" indent="-28575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ko-KR" altLang="en-US" sz="2000" b="1" dirty="0">
                <a:latin typeface="동그라미재단B" panose="02020603020101020101" pitchFamily="18" charset="-127"/>
                <a:ea typeface="동그라미재단B" panose="02020603020101020101" pitchFamily="18" charset="-127"/>
                <a:hlinkClick r:id="rId6" action="ppaction://hlinksldjump"/>
              </a:rPr>
              <a:t>검색결과</a:t>
            </a:r>
            <a:endParaRPr lang="en-US" altLang="ko-KR" sz="2000" b="1" dirty="0"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285750" indent="-28575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ko-KR" altLang="en-US" sz="2000" b="1" dirty="0">
                <a:latin typeface="동그라미재단B" panose="02020603020101020101" pitchFamily="18" charset="-127"/>
                <a:ea typeface="동그라미재단B" panose="02020603020101020101" pitchFamily="18" charset="-127"/>
                <a:hlinkClick r:id="rId7" action="ppaction://hlinksldjump"/>
              </a:rPr>
              <a:t>자료유형</a:t>
            </a:r>
            <a:endParaRPr lang="en-US" altLang="ko-KR" sz="2000" b="1" dirty="0"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altLang="ko-KR" sz="2000" b="1" dirty="0"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4722937" y="1246334"/>
            <a:ext cx="4529583" cy="3673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ko-KR" sz="2800" b="1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Ⅱ. </a:t>
            </a:r>
            <a:r>
              <a:rPr lang="ko-KR" altLang="en-US" sz="2800" b="1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해외전자정보 서비스</a:t>
            </a:r>
            <a:endParaRPr lang="en-US" altLang="ko-KR" sz="2800" b="1" dirty="0"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285750" indent="-28575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ko-KR" altLang="en-US" sz="2000" b="1" u="sng" dirty="0">
                <a:solidFill>
                  <a:srgbClr val="0033CC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해외 전자자정보 서비스 바로가기</a:t>
            </a:r>
            <a:endParaRPr lang="en-US" altLang="ko-KR" sz="2000" b="1" u="sng" dirty="0">
              <a:solidFill>
                <a:srgbClr val="0033CC"/>
              </a:solidFill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285750" indent="-28575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ko-KR" altLang="en-US" sz="2000" b="1" u="sng" dirty="0">
                <a:solidFill>
                  <a:srgbClr val="0033CC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기본검색 </a:t>
            </a:r>
            <a:r>
              <a:rPr lang="en-US" altLang="ko-KR" sz="2000" b="1" u="sng" dirty="0">
                <a:solidFill>
                  <a:srgbClr val="0033CC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/ </a:t>
            </a:r>
            <a:r>
              <a:rPr lang="ko-KR" altLang="en-US" sz="2000" b="1" u="sng" dirty="0">
                <a:solidFill>
                  <a:srgbClr val="0033CC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상세검색</a:t>
            </a:r>
            <a:endParaRPr lang="en-US" altLang="ko-KR" sz="2000" b="1" u="sng" dirty="0">
              <a:solidFill>
                <a:srgbClr val="0033CC"/>
              </a:solidFill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285750" indent="-28575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ko-KR" altLang="en-US" sz="2000" b="1" u="sng" dirty="0">
                <a:solidFill>
                  <a:srgbClr val="0033CC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선택검색 </a:t>
            </a:r>
            <a:r>
              <a:rPr lang="en-US" altLang="ko-KR" sz="2000" b="1" u="sng" dirty="0">
                <a:solidFill>
                  <a:srgbClr val="0033CC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/ </a:t>
            </a:r>
            <a:r>
              <a:rPr lang="ko-KR" altLang="en-US" sz="2000" b="1" u="sng" dirty="0">
                <a:solidFill>
                  <a:srgbClr val="0033CC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개별검색</a:t>
            </a:r>
            <a:endParaRPr lang="en-US" altLang="ko-KR" sz="2000" b="1" u="sng" dirty="0">
              <a:solidFill>
                <a:srgbClr val="0033CC"/>
              </a:solidFill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285750" indent="-28575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ko-KR" altLang="en-US" sz="2000" b="1" u="sng" dirty="0">
                <a:solidFill>
                  <a:srgbClr val="0033CC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검색 및 검색결과</a:t>
            </a:r>
            <a:endParaRPr lang="en-US" altLang="ko-KR" sz="2000" b="1" u="sng" dirty="0">
              <a:solidFill>
                <a:srgbClr val="0033CC"/>
              </a:solidFill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285750" indent="-28575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ko-KR" sz="2000" b="1" u="sng" dirty="0">
                <a:solidFill>
                  <a:srgbClr val="0033CC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DB </a:t>
            </a:r>
            <a:r>
              <a:rPr lang="ko-KR" altLang="en-US" sz="2000" b="1" u="sng" dirty="0">
                <a:solidFill>
                  <a:srgbClr val="0033CC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이용권한</a:t>
            </a:r>
            <a:endParaRPr lang="en-US" altLang="ko-KR" sz="2000" b="1" u="sng" dirty="0">
              <a:solidFill>
                <a:srgbClr val="0033CC"/>
              </a:solidFill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</p:txBody>
      </p:sp>
    </p:spTree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ko-KR" dirty="0"/>
              <a:t>MY RISS </a:t>
            </a:r>
            <a:r>
              <a:rPr lang="ko-KR" altLang="en-US" dirty="0"/>
              <a:t>신규서비스 </a:t>
            </a:r>
            <a:r>
              <a:rPr lang="en-US" altLang="ko-KR" dirty="0"/>
              <a:t>: </a:t>
            </a:r>
            <a:r>
              <a:rPr lang="ko-KR" altLang="en-US" dirty="0"/>
              <a:t>내 책장</a:t>
            </a:r>
          </a:p>
        </p:txBody>
      </p:sp>
      <p:pic>
        <p:nvPicPr>
          <p:cNvPr id="24" name="그림 23">
            <a:extLst>
              <a:ext uri="{FF2B5EF4-FFF2-40B4-BE49-F238E27FC236}">
                <a16:creationId xmlns:a16="http://schemas.microsoft.com/office/drawing/2014/main" id="{52408193-44FE-47BB-B43A-A89F0BB553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176984"/>
            <a:ext cx="5004048" cy="3415871"/>
          </a:xfrm>
          <a:prstGeom prst="rect">
            <a:avLst/>
          </a:prstGeom>
        </p:spPr>
      </p:pic>
      <p:sp>
        <p:nvSpPr>
          <p:cNvPr id="26" name="모서리가 둥근 직사각형 12">
            <a:extLst>
              <a:ext uri="{FF2B5EF4-FFF2-40B4-BE49-F238E27FC236}">
                <a16:creationId xmlns:a16="http://schemas.microsoft.com/office/drawing/2014/main" id="{1DB25C58-3027-4E9C-9B82-01E4742E413B}"/>
              </a:ext>
            </a:extLst>
          </p:cNvPr>
          <p:cNvSpPr/>
          <p:nvPr/>
        </p:nvSpPr>
        <p:spPr>
          <a:xfrm>
            <a:off x="4932041" y="1148382"/>
            <a:ext cx="467544" cy="192386"/>
          </a:xfrm>
          <a:prstGeom prst="roundRect">
            <a:avLst>
              <a:gd name="adj" fmla="val 2508"/>
            </a:avLst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12">
            <a:extLst>
              <a:ext uri="{FF2B5EF4-FFF2-40B4-BE49-F238E27FC236}">
                <a16:creationId xmlns:a16="http://schemas.microsoft.com/office/drawing/2014/main" id="{52D8C4C4-1B47-4A99-AEC6-5B19DFD47802}"/>
              </a:ext>
            </a:extLst>
          </p:cNvPr>
          <p:cNvSpPr/>
          <p:nvPr/>
        </p:nvSpPr>
        <p:spPr>
          <a:xfrm>
            <a:off x="370867" y="2348879"/>
            <a:ext cx="1320813" cy="2243975"/>
          </a:xfrm>
          <a:prstGeom prst="roundRect">
            <a:avLst>
              <a:gd name="adj" fmla="val 2508"/>
            </a:avLst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54376EF-057D-40FC-B9E5-F71423602757}"/>
              </a:ext>
            </a:extLst>
          </p:cNvPr>
          <p:cNvSpPr/>
          <p:nvPr/>
        </p:nvSpPr>
        <p:spPr>
          <a:xfrm>
            <a:off x="326550" y="4889124"/>
            <a:ext cx="3381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ct val="90000"/>
              </a:lnSpc>
              <a:spcBef>
                <a:spcPts val="1000"/>
              </a:spcBef>
              <a:buAutoNum type="arabicPeriod"/>
            </a:pP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수정 전 </a:t>
            </a: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– </a:t>
            </a:r>
            <a:r>
              <a:rPr lang="ko-KR" altLang="en-US" sz="2000" b="1" dirty="0" err="1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내서재</a:t>
            </a: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_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 책장</a:t>
            </a: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</a:t>
            </a: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F33F2B7A-C027-4E40-B300-EEF4541BB1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880" y="2380691"/>
            <a:ext cx="5325570" cy="2952328"/>
          </a:xfrm>
          <a:prstGeom prst="rect">
            <a:avLst/>
          </a:prstGeom>
        </p:spPr>
      </p:pic>
      <p:sp>
        <p:nvSpPr>
          <p:cNvPr id="31" name="모서리가 둥근 직사각형 12">
            <a:extLst>
              <a:ext uri="{FF2B5EF4-FFF2-40B4-BE49-F238E27FC236}">
                <a16:creationId xmlns:a16="http://schemas.microsoft.com/office/drawing/2014/main" id="{DC98F529-143E-4A1C-827F-5C2D674B523D}"/>
              </a:ext>
            </a:extLst>
          </p:cNvPr>
          <p:cNvSpPr/>
          <p:nvPr/>
        </p:nvSpPr>
        <p:spPr>
          <a:xfrm>
            <a:off x="3518510" y="3822978"/>
            <a:ext cx="1141302" cy="308130"/>
          </a:xfrm>
          <a:prstGeom prst="roundRect">
            <a:avLst>
              <a:gd name="adj" fmla="val 2508"/>
            </a:avLst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모서리가 둥근 직사각형 12">
            <a:extLst>
              <a:ext uri="{FF2B5EF4-FFF2-40B4-BE49-F238E27FC236}">
                <a16:creationId xmlns:a16="http://schemas.microsoft.com/office/drawing/2014/main" id="{E93A5876-9229-4CF4-B78F-326A070C88C9}"/>
              </a:ext>
            </a:extLst>
          </p:cNvPr>
          <p:cNvSpPr/>
          <p:nvPr/>
        </p:nvSpPr>
        <p:spPr>
          <a:xfrm>
            <a:off x="7956376" y="2348879"/>
            <a:ext cx="424221" cy="308130"/>
          </a:xfrm>
          <a:prstGeom prst="roundRect">
            <a:avLst>
              <a:gd name="adj" fmla="val 2508"/>
            </a:avLst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9496F6A2-5544-4E03-A62D-445281D310AF}"/>
              </a:ext>
            </a:extLst>
          </p:cNvPr>
          <p:cNvSpPr/>
          <p:nvPr/>
        </p:nvSpPr>
        <p:spPr>
          <a:xfrm>
            <a:off x="4932040" y="5524952"/>
            <a:ext cx="3600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2. 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수정 후 </a:t>
            </a: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– </a:t>
            </a:r>
            <a:r>
              <a:rPr lang="en-US" altLang="ko-KR" sz="2000" b="1" dirty="0" err="1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MyRISS</a:t>
            </a: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_</a:t>
            </a:r>
            <a:r>
              <a:rPr lang="ko-KR" altLang="en-US" sz="2000" b="1" dirty="0" err="1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내책장</a:t>
            </a: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</a:t>
            </a:r>
          </a:p>
        </p:txBody>
      </p:sp>
    </p:spTree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ko-KR" dirty="0"/>
              <a:t>MY RISS </a:t>
            </a:r>
            <a:r>
              <a:rPr lang="ko-KR" altLang="en-US" dirty="0"/>
              <a:t>신규서비스 </a:t>
            </a:r>
            <a:r>
              <a:rPr lang="en-US" altLang="ko-KR" dirty="0"/>
              <a:t>: </a:t>
            </a:r>
            <a:r>
              <a:rPr lang="ko-KR" altLang="en-US" dirty="0"/>
              <a:t>내 서비스 사용권한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84DF3539-C62A-4972-9970-64D0273D0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190793"/>
            <a:ext cx="5364088" cy="3606248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E54A6BB1-9136-4305-8C88-910F8DD128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5257" y="4581128"/>
            <a:ext cx="3917170" cy="1844824"/>
          </a:xfrm>
          <a:prstGeom prst="rect">
            <a:avLst/>
          </a:prstGeom>
        </p:spPr>
      </p:pic>
      <p:sp>
        <p:nvSpPr>
          <p:cNvPr id="13" name="모서리가 둥근 직사각형 12">
            <a:extLst>
              <a:ext uri="{FF2B5EF4-FFF2-40B4-BE49-F238E27FC236}">
                <a16:creationId xmlns:a16="http://schemas.microsoft.com/office/drawing/2014/main" id="{2540C81D-52A5-46B7-8C10-B51807BE26E3}"/>
              </a:ext>
            </a:extLst>
          </p:cNvPr>
          <p:cNvSpPr/>
          <p:nvPr/>
        </p:nvSpPr>
        <p:spPr>
          <a:xfrm>
            <a:off x="683568" y="2993917"/>
            <a:ext cx="1152128" cy="245770"/>
          </a:xfrm>
          <a:prstGeom prst="roundRect">
            <a:avLst>
              <a:gd name="adj" fmla="val 2508"/>
            </a:avLst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61C27145-E16F-4E5F-B6B9-E557311C44B6}"/>
              </a:ext>
            </a:extLst>
          </p:cNvPr>
          <p:cNvSpPr/>
          <p:nvPr/>
        </p:nvSpPr>
        <p:spPr>
          <a:xfrm>
            <a:off x="6156176" y="4257962"/>
            <a:ext cx="29024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학위논문</a:t>
            </a: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학술논문</a:t>
            </a: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단행본</a:t>
            </a: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자료신청정보 확인</a:t>
            </a:r>
            <a:endParaRPr lang="en-US" altLang="ko-KR" sz="2000" b="1" dirty="0">
              <a:ln w="6600">
                <a:solidFill>
                  <a:srgbClr val="505050"/>
                </a:solidFill>
                <a:prstDash val="solid"/>
              </a:ln>
              <a:solidFill>
                <a:schemeClr val="accent3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4346563"/>
      </p:ext>
    </p:extLst>
  </p:cSld>
  <p:clrMapOvr>
    <a:masterClrMapping/>
  </p:clrMapOvr>
  <p:transition spd="med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ko-KR" dirty="0"/>
              <a:t>MY RISS </a:t>
            </a:r>
            <a:r>
              <a:rPr lang="ko-KR" altLang="en-US" dirty="0"/>
              <a:t>신규서비스 </a:t>
            </a:r>
            <a:r>
              <a:rPr lang="en-US" altLang="ko-KR" dirty="0"/>
              <a:t>: </a:t>
            </a:r>
            <a:r>
              <a:rPr lang="ko-KR" altLang="en-US" dirty="0" err="1"/>
              <a:t>내관심</a:t>
            </a:r>
            <a:r>
              <a:rPr lang="ko-KR" altLang="en-US" dirty="0"/>
              <a:t> </a:t>
            </a:r>
            <a:r>
              <a:rPr lang="en-US" altLang="ko-KR" dirty="0"/>
              <a:t>DB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4BE33D19-747B-409C-88D3-D9FB1A4549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2869" y="3609027"/>
            <a:ext cx="3162712" cy="2556277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1CD0E7DF-4764-40A8-AA66-56A99ECCA840}"/>
              </a:ext>
            </a:extLst>
          </p:cNvPr>
          <p:cNvSpPr/>
          <p:nvPr/>
        </p:nvSpPr>
        <p:spPr>
          <a:xfrm>
            <a:off x="4978008" y="5272784"/>
            <a:ext cx="4083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해외전자정보서비스 </a:t>
            </a: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_</a:t>
            </a:r>
            <a:r>
              <a:rPr lang="ko-KR" altLang="en-US" sz="2000" b="1" dirty="0" err="1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내관심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DB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E235808F-320D-4D0E-979D-C31663C103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118" y="1495635"/>
            <a:ext cx="4395728" cy="2136709"/>
          </a:xfrm>
          <a:prstGeom prst="rect">
            <a:avLst/>
          </a:prstGeom>
        </p:spPr>
      </p:pic>
      <p:sp>
        <p:nvSpPr>
          <p:cNvPr id="20" name="모서리가 둥근 직사각형 12">
            <a:extLst>
              <a:ext uri="{FF2B5EF4-FFF2-40B4-BE49-F238E27FC236}">
                <a16:creationId xmlns:a16="http://schemas.microsoft.com/office/drawing/2014/main" id="{CAF2F9CE-A2D3-49CA-8F96-9FD2A4E9EC60}"/>
              </a:ext>
            </a:extLst>
          </p:cNvPr>
          <p:cNvSpPr/>
          <p:nvPr/>
        </p:nvSpPr>
        <p:spPr>
          <a:xfrm>
            <a:off x="2123728" y="2563989"/>
            <a:ext cx="174875" cy="3384368"/>
          </a:xfrm>
          <a:prstGeom prst="roundRect">
            <a:avLst>
              <a:gd name="adj" fmla="val 2508"/>
            </a:avLst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83021BD9-77F6-4461-AA75-7D3B341616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6400" y="2420888"/>
            <a:ext cx="4110202" cy="2654463"/>
          </a:xfrm>
          <a:prstGeom prst="rect">
            <a:avLst/>
          </a:prstGeom>
        </p:spPr>
      </p:pic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DFCF7747-2E1A-499F-B4AE-C3A9AEC3BA36}"/>
              </a:ext>
            </a:extLst>
          </p:cNvPr>
          <p:cNvCxnSpPr>
            <a:cxnSpLocks/>
          </p:cNvCxnSpPr>
          <p:nvPr/>
        </p:nvCxnSpPr>
        <p:spPr>
          <a:xfrm flipH="1">
            <a:off x="2211165" y="1976267"/>
            <a:ext cx="3584971" cy="9468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직사각형 9">
            <a:extLst>
              <a:ext uri="{FF2B5EF4-FFF2-40B4-BE49-F238E27FC236}">
                <a16:creationId xmlns:a16="http://schemas.microsoft.com/office/drawing/2014/main" id="{B3C7ABF0-95E1-418A-93DF-1979F87E25A8}"/>
              </a:ext>
            </a:extLst>
          </p:cNvPr>
          <p:cNvSpPr/>
          <p:nvPr/>
        </p:nvSpPr>
        <p:spPr>
          <a:xfrm>
            <a:off x="5746117" y="1755766"/>
            <a:ext cx="4083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ko-KR" altLang="en-US" sz="2000" b="1" dirty="0" err="1">
                <a:ln w="6600">
                  <a:solidFill>
                    <a:srgbClr val="505050"/>
                  </a:solidFill>
                  <a:prstDash val="solid"/>
                </a:ln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내관심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en-US" altLang="ko-KR" sz="2000" b="1" dirty="0">
                <a:ln w="6600">
                  <a:solidFill>
                    <a:srgbClr val="505050"/>
                  </a:solidFill>
                  <a:prstDash val="solid"/>
                </a:ln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DB </a:t>
            </a:r>
            <a:r>
              <a:rPr lang="ko-KR" altLang="en-US" sz="20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선택</a:t>
            </a:r>
            <a:endParaRPr lang="en-US" altLang="ko-KR" sz="2000" b="1" dirty="0">
              <a:ln w="6600">
                <a:solidFill>
                  <a:srgbClr val="505050"/>
                </a:solidFill>
                <a:prstDash val="solid"/>
              </a:ln>
              <a:solidFill>
                <a:schemeClr val="accent3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7715563"/>
      </p:ext>
    </p:extLst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>
          <a:xfrm>
            <a:off x="708025" y="4586589"/>
            <a:ext cx="6138863" cy="252413"/>
          </a:xfrm>
        </p:spPr>
        <p:txBody>
          <a:bodyPr/>
          <a:lstStyle/>
          <a:p>
            <a:pPr>
              <a:defRPr/>
            </a:pPr>
            <a:r>
              <a:rPr lang="ko-KR" altLang="en-US" dirty="0">
                <a:solidFill>
                  <a:srgbClr val="FFFFFF"/>
                </a:solidFill>
              </a:rPr>
              <a:t>내가 원하는 자료는 어디에</a:t>
            </a:r>
            <a:r>
              <a:rPr lang="en-US" altLang="ko-KR" dirty="0">
                <a:solidFill>
                  <a:srgbClr val="FFFFFF"/>
                </a:solidFill>
              </a:rPr>
              <a:t>? </a:t>
            </a:r>
            <a:r>
              <a:rPr lang="ko-KR" altLang="en-US" dirty="0">
                <a:solidFill>
                  <a:srgbClr val="FFFFFF"/>
                </a:solidFill>
              </a:rPr>
              <a:t>원하는 정보를 찾아보세요</a:t>
            </a:r>
            <a:r>
              <a:rPr lang="en-US" altLang="ko-KR" dirty="0">
                <a:solidFill>
                  <a:srgbClr val="FFFFFF"/>
                </a:solidFill>
              </a:rPr>
              <a:t>.</a:t>
            </a:r>
            <a:r>
              <a:rPr lang="ko-KR" altLang="en-US" dirty="0">
                <a:solidFill>
                  <a:srgbClr val="FFFF99"/>
                </a:solidFill>
              </a:rPr>
              <a:t> </a:t>
            </a:r>
            <a:r>
              <a:rPr lang="ko-KR" alt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6" name="제목 3"/>
          <p:cNvSpPr txBox="1">
            <a:spLocks/>
          </p:cNvSpPr>
          <p:nvPr/>
        </p:nvSpPr>
        <p:spPr>
          <a:xfrm>
            <a:off x="622969" y="3189589"/>
            <a:ext cx="6037263" cy="1397000"/>
          </a:xfrm>
          <a:prstGeom prst="rect">
            <a:avLst/>
          </a:prstGeom>
        </p:spPr>
        <p:txBody>
          <a:bodyPr lIns="68580" tIns="34290" rIns="68580" bIns="34290" anchor="b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b="1" kern="1200" spc="0">
                <a:solidFill>
                  <a:srgbClr val="F4F5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S봄바람체 2.0" panose="00000503030000020004" pitchFamily="2" charset="-127"/>
                <a:ea typeface="HS봄바람체 2.0" panose="00000503030000020004" pitchFamily="2" charset="-127"/>
                <a:cs typeface="+mj-cs"/>
              </a:defRPr>
            </a:lvl1pPr>
          </a:lstStyle>
          <a:p>
            <a:pPr>
              <a:defRPr/>
            </a:pPr>
            <a:r>
              <a:rPr lang="en-US" altLang="ko-KR" sz="4500" dirty="0">
                <a:solidFill>
                  <a:srgbClr val="B4F7FA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3. </a:t>
            </a:r>
            <a:r>
              <a:rPr lang="ko-KR" altLang="en-US" sz="4500" dirty="0">
                <a:solidFill>
                  <a:srgbClr val="B4F7FA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기본검색 </a:t>
            </a:r>
            <a:r>
              <a:rPr lang="en-US" altLang="ko-KR" sz="4500" dirty="0">
                <a:solidFill>
                  <a:srgbClr val="B4F7FA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/ </a:t>
            </a:r>
            <a:r>
              <a:rPr lang="ko-KR" altLang="en-US" sz="4500" dirty="0">
                <a:solidFill>
                  <a:srgbClr val="FFFFFF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상세검색</a:t>
            </a:r>
          </a:p>
        </p:txBody>
      </p:sp>
    </p:spTree>
  </p:cSld>
  <p:clrMapOvr>
    <a:masterClrMapping/>
  </p:clrMapOvr>
  <p:transition spd="med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 noChangeArrowheads="1"/>
          </p:cNvSpPr>
          <p:nvPr>
            <p:ph idx="4294967295"/>
          </p:nvPr>
        </p:nvSpPr>
        <p:spPr bwMode="auto">
          <a:xfrm>
            <a:off x="814387" y="3865047"/>
            <a:ext cx="7515225" cy="70604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 algn="ctr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포털 사이트와 같이 찾고 싶은 자료의 서명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저자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발행처 등의 키워드를 나열하듯이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입력하여 폭넓은 검색 결과를 얻을 수 있습니다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1513364" y="4665344"/>
            <a:ext cx="23917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① 검색환경설정</a:t>
            </a:r>
          </a:p>
        </p:txBody>
      </p:sp>
      <p:sp>
        <p:nvSpPr>
          <p:cNvPr id="13" name="직사각형 12"/>
          <p:cNvSpPr>
            <a:spLocks noChangeArrowheads="1"/>
          </p:cNvSpPr>
          <p:nvPr/>
        </p:nvSpPr>
        <p:spPr bwMode="auto">
          <a:xfrm>
            <a:off x="3320057" y="4691193"/>
            <a:ext cx="39206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원하는 검색결과를 보여 드립니다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  <a:endParaRPr lang="ko-KR" altLang="en-US" sz="16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513365" y="4990132"/>
            <a:ext cx="21027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② 검색도움말</a:t>
            </a:r>
          </a:p>
        </p:txBody>
      </p:sp>
      <p:sp>
        <p:nvSpPr>
          <p:cNvPr id="21" name="직사각형 20"/>
          <p:cNvSpPr>
            <a:spLocks noChangeArrowheads="1"/>
          </p:cNvSpPr>
          <p:nvPr/>
        </p:nvSpPr>
        <p:spPr bwMode="auto">
          <a:xfrm>
            <a:off x="3320058" y="5015043"/>
            <a:ext cx="423058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보다 상세한 검색 방법을 알려줍니다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  <a:endParaRPr lang="ko-KR" altLang="en-US" sz="16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513365" y="5319061"/>
            <a:ext cx="21027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③ </a:t>
            </a:r>
            <a:r>
              <a:rPr lang="ko-KR" altLang="en-US" sz="2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최근검색어</a:t>
            </a:r>
            <a:endParaRPr lang="ko-KR" altLang="en-US" sz="2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7F399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24" name="직사각형 23"/>
          <p:cNvSpPr>
            <a:spLocks noChangeArrowheads="1"/>
          </p:cNvSpPr>
          <p:nvPr/>
        </p:nvSpPr>
        <p:spPr bwMode="auto">
          <a:xfrm>
            <a:off x="3320058" y="5354768"/>
            <a:ext cx="4768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최근 이용한 </a:t>
            </a:r>
            <a:r>
              <a:rPr lang="ko-KR" altLang="en-US" sz="16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검색어를</a:t>
            </a:r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확인할 수 있습니다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E265151-4E83-4274-BA13-7FE7380DE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539" y="1824209"/>
            <a:ext cx="8280920" cy="1469081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43DFEE33-CB96-4554-A9A6-0050D809FE71}"/>
              </a:ext>
            </a:extLst>
          </p:cNvPr>
          <p:cNvSpPr/>
          <p:nvPr/>
        </p:nvSpPr>
        <p:spPr>
          <a:xfrm>
            <a:off x="1519857" y="5633386"/>
            <a:ext cx="21027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④ 다국어입력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2112CBB4-A992-405C-9654-EB21AD97F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3624" y="5673456"/>
            <a:ext cx="638913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영어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일어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중국어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프랑스어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독일어 등으로 검색어를 </a:t>
            </a:r>
            <a:endParaRPr lang="en-US" altLang="ko-KR" sz="16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입력할 수 있습니다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기본 검색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3" grpId="0"/>
      <p:bldP spid="21" grpId="0"/>
      <p:bldP spid="2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823556" y="5373216"/>
            <a:ext cx="75113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① 검색환경설정</a:t>
            </a:r>
            <a:endParaRPr lang="en-US" altLang="ko-KR" sz="2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7F399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나에게 맞는 검색결과를 얻을 수 있도록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검색환경이나 내보내기 형태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인용하기 양식을 저장할 수 있습니다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  <a:endParaRPr lang="ko-KR" altLang="en-US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기본 검색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0039478-E561-4A3F-8AFC-A2FE4F022F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157251"/>
            <a:ext cx="7668344" cy="4215965"/>
          </a:xfrm>
          <a:prstGeom prst="rect">
            <a:avLst/>
          </a:prstGeom>
        </p:spPr>
      </p:pic>
      <p:sp>
        <p:nvSpPr>
          <p:cNvPr id="7" name="모서리가 둥근 직사각형 8">
            <a:extLst>
              <a:ext uri="{FF2B5EF4-FFF2-40B4-BE49-F238E27FC236}">
                <a16:creationId xmlns:a16="http://schemas.microsoft.com/office/drawing/2014/main" id="{AA5EA4C2-AD07-4C5F-BDDA-182204D5FB75}"/>
              </a:ext>
            </a:extLst>
          </p:cNvPr>
          <p:cNvSpPr/>
          <p:nvPr/>
        </p:nvSpPr>
        <p:spPr>
          <a:xfrm>
            <a:off x="539552" y="1752799"/>
            <a:ext cx="1080120" cy="308049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2119007" y="5207714"/>
            <a:ext cx="16225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② </a:t>
            </a:r>
            <a:r>
              <a:rPr lang="ko-KR" altLang="en-US" sz="2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검색도움말</a:t>
            </a:r>
            <a:endParaRPr lang="ko-KR" altLang="en-US" sz="2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7F399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13" name="직사각형 12"/>
          <p:cNvSpPr>
            <a:spLocks noChangeArrowheads="1"/>
          </p:cNvSpPr>
          <p:nvPr/>
        </p:nvSpPr>
        <p:spPr bwMode="auto">
          <a:xfrm>
            <a:off x="3707904" y="5229200"/>
            <a:ext cx="35028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보다 상세한 검색 방법을 알려줍니다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  <a:endParaRPr lang="ko-KR" altLang="en-US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pic>
        <p:nvPicPr>
          <p:cNvPr id="47112" name="그림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97" y="1249119"/>
            <a:ext cx="7606259" cy="347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기본 검색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/>
          <p:cNvSpPr/>
          <p:nvPr/>
        </p:nvSpPr>
        <p:spPr>
          <a:xfrm>
            <a:off x="251521" y="1815847"/>
            <a:ext cx="16145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③ </a:t>
            </a:r>
            <a:r>
              <a:rPr lang="ko-KR" altLang="en-US" sz="2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최근검색어</a:t>
            </a:r>
            <a:endParaRPr lang="ko-KR" altLang="en-US" sz="2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7F399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24" name="직사각형 23"/>
          <p:cNvSpPr>
            <a:spLocks noChangeArrowheads="1"/>
          </p:cNvSpPr>
          <p:nvPr/>
        </p:nvSpPr>
        <p:spPr bwMode="auto">
          <a:xfrm>
            <a:off x="411891" y="2251975"/>
            <a:ext cx="295232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최근 이용한 </a:t>
            </a:r>
            <a:r>
              <a:rPr lang="ko-KR" altLang="en-US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검색어를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확인할 수 있습니다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330BC619-AD7E-4FD9-B728-CA031427BC4F}"/>
              </a:ext>
            </a:extLst>
          </p:cNvPr>
          <p:cNvSpPr/>
          <p:nvPr/>
        </p:nvSpPr>
        <p:spPr>
          <a:xfrm>
            <a:off x="251521" y="3977492"/>
            <a:ext cx="21602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④ 다국어입력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130605B-FBF7-4334-89AC-49CB3AFFC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891" y="4377602"/>
            <a:ext cx="331236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영어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일어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중국어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프랑스어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독일어 등으로 검색어를 </a:t>
            </a: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입력 할 수 있습니다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기본 검색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E677F1FC-AE63-454B-9E21-5788EEBE1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4260" y="1268760"/>
            <a:ext cx="5146942" cy="2304256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690500C2-44CC-4E0F-AB0C-E774725A1E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4260" y="3836659"/>
            <a:ext cx="5146942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7570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1392188" y="3975753"/>
            <a:ext cx="6992620" cy="17058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1.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선택한 검색항목에 적절한 </a:t>
            </a:r>
            <a:r>
              <a:rPr lang="ko-KR" altLang="en-US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검색어</a:t>
            </a:r>
            <a:r>
              <a:rPr lang="ko-KR" altLang="en-US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를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입력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합니다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2.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학위논문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국내학술논문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해외학술논문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학술지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…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등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자료 유형 항목을 선택</a:t>
            </a:r>
            <a:b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</a:b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선택하지 않을 경우 전체 유형이 검색됩니다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endParaRPr lang="en-US" altLang="ko-KR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3.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버튼을 누릅니다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상세 검색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A7028578-824C-454E-8DE4-F7D8234D8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3164" y="1234782"/>
            <a:ext cx="6252641" cy="2740971"/>
          </a:xfrm>
          <a:prstGeom prst="rect">
            <a:avLst/>
          </a:prstGeom>
        </p:spPr>
      </p:pic>
      <p:sp>
        <p:nvSpPr>
          <p:cNvPr id="15" name="타원 14">
            <a:extLst>
              <a:ext uri="{FF2B5EF4-FFF2-40B4-BE49-F238E27FC236}">
                <a16:creationId xmlns:a16="http://schemas.microsoft.com/office/drawing/2014/main" id="{8B898FB0-2714-4FBD-BF1B-6842150E98B3}"/>
              </a:ext>
            </a:extLst>
          </p:cNvPr>
          <p:cNvSpPr/>
          <p:nvPr/>
        </p:nvSpPr>
        <p:spPr>
          <a:xfrm>
            <a:off x="2225005" y="2162960"/>
            <a:ext cx="122238" cy="122238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>
                <a:solidFill>
                  <a:schemeClr val="tx1"/>
                </a:solidFill>
                <a:latin typeface="+mj-lt"/>
                <a:ea typeface="나눔스퀘어_ac Bold" panose="020B0600000101010101" pitchFamily="50" charset="-127"/>
              </a:rPr>
              <a:t>1</a:t>
            </a:r>
            <a:endParaRPr lang="ko-KR" altLang="en-US" sz="1000" b="1" dirty="0">
              <a:solidFill>
                <a:schemeClr val="tx1"/>
              </a:solidFill>
              <a:latin typeface="+mj-lt"/>
              <a:ea typeface="나눔스퀘어_ac Bold" panose="020B0600000101010101" pitchFamily="50" charset="-127"/>
            </a:endParaRPr>
          </a:p>
        </p:txBody>
      </p:sp>
      <p:sp>
        <p:nvSpPr>
          <p:cNvPr id="22" name="모서리가 둥근 직사각형 8">
            <a:extLst>
              <a:ext uri="{FF2B5EF4-FFF2-40B4-BE49-F238E27FC236}">
                <a16:creationId xmlns:a16="http://schemas.microsoft.com/office/drawing/2014/main" id="{62A21812-982F-4D1A-B523-F870CDFD27BC}"/>
              </a:ext>
            </a:extLst>
          </p:cNvPr>
          <p:cNvSpPr/>
          <p:nvPr/>
        </p:nvSpPr>
        <p:spPr>
          <a:xfrm>
            <a:off x="2347243" y="2285197"/>
            <a:ext cx="4581946" cy="793778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2EA61B32-4FEE-4130-AA13-9E5F70FD9D57}"/>
              </a:ext>
            </a:extLst>
          </p:cNvPr>
          <p:cNvSpPr/>
          <p:nvPr/>
        </p:nvSpPr>
        <p:spPr>
          <a:xfrm>
            <a:off x="2240123" y="3161159"/>
            <a:ext cx="123825" cy="123825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>
                <a:solidFill>
                  <a:schemeClr val="tx1"/>
                </a:solidFill>
                <a:latin typeface="+mj-lt"/>
                <a:ea typeface="나눔스퀘어_ac Bold" panose="020B0600000101010101" pitchFamily="50" charset="-127"/>
              </a:rPr>
              <a:t>2</a:t>
            </a:r>
            <a:endParaRPr lang="ko-KR" altLang="en-US" sz="1000" b="1" dirty="0">
              <a:solidFill>
                <a:schemeClr val="tx1"/>
              </a:solidFill>
              <a:latin typeface="+mj-lt"/>
              <a:ea typeface="나눔스퀘어_ac Bold" panose="020B0600000101010101" pitchFamily="50" charset="-127"/>
            </a:endParaRPr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id="{D8C28927-EAF1-4303-B8F5-24DED57B1CC6}"/>
              </a:ext>
            </a:extLst>
          </p:cNvPr>
          <p:cNvSpPr/>
          <p:nvPr/>
        </p:nvSpPr>
        <p:spPr>
          <a:xfrm>
            <a:off x="3513658" y="3593207"/>
            <a:ext cx="122238" cy="123825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>
                <a:solidFill>
                  <a:schemeClr val="tx1"/>
                </a:solidFill>
                <a:latin typeface="+mj-lt"/>
                <a:ea typeface="나눔스퀘어_ac Bold" panose="020B0600000101010101" pitchFamily="50" charset="-127"/>
              </a:rPr>
              <a:t>3</a:t>
            </a:r>
            <a:endParaRPr lang="ko-KR" altLang="en-US" sz="1000" b="1" dirty="0">
              <a:solidFill>
                <a:schemeClr val="tx1"/>
              </a:solidFill>
              <a:latin typeface="+mj-lt"/>
              <a:ea typeface="나눔스퀘어_ac Bold" panose="020B0600000101010101" pitchFamily="50" charset="-127"/>
            </a:endParaRPr>
          </a:p>
        </p:txBody>
      </p:sp>
      <p:sp>
        <p:nvSpPr>
          <p:cNvPr id="26" name="모서리가 둥근 직사각형 8">
            <a:extLst>
              <a:ext uri="{FF2B5EF4-FFF2-40B4-BE49-F238E27FC236}">
                <a16:creationId xmlns:a16="http://schemas.microsoft.com/office/drawing/2014/main" id="{C71AC159-F470-40FA-8FBB-9EB5BFBFDF43}"/>
              </a:ext>
            </a:extLst>
          </p:cNvPr>
          <p:cNvSpPr/>
          <p:nvPr/>
        </p:nvSpPr>
        <p:spPr>
          <a:xfrm>
            <a:off x="2221389" y="3140968"/>
            <a:ext cx="4745037" cy="188912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06960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584139" y="4519004"/>
            <a:ext cx="4135927" cy="1705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1.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자료유형을 선택하면 유형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국내학술논문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학위논문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해외학술논문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….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등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에 맞는 검색 항목을 표시해 줍니다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2.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버튼을 누릅니다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상세 검색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83BFD40-03D3-4DC6-BA94-8E0D3A7DCC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7292" y="1172789"/>
            <a:ext cx="4017168" cy="3120308"/>
          </a:xfrm>
          <a:prstGeom prst="rect">
            <a:avLst/>
          </a:prstGeom>
        </p:spPr>
      </p:pic>
      <p:sp>
        <p:nvSpPr>
          <p:cNvPr id="16" name="타원 15">
            <a:extLst>
              <a:ext uri="{FF2B5EF4-FFF2-40B4-BE49-F238E27FC236}">
                <a16:creationId xmlns:a16="http://schemas.microsoft.com/office/drawing/2014/main" id="{D493C1FA-47FE-444C-AD8B-61C66A8EEDE1}"/>
              </a:ext>
            </a:extLst>
          </p:cNvPr>
          <p:cNvSpPr/>
          <p:nvPr/>
        </p:nvSpPr>
        <p:spPr>
          <a:xfrm>
            <a:off x="1473789" y="2874714"/>
            <a:ext cx="122238" cy="122238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>
                <a:solidFill>
                  <a:schemeClr val="tx1"/>
                </a:solidFill>
                <a:latin typeface="+mj-lt"/>
                <a:ea typeface="나눔스퀘어_ac Bold" panose="020B0600000101010101" pitchFamily="50" charset="-127"/>
              </a:rPr>
              <a:t>1</a:t>
            </a:r>
            <a:endParaRPr lang="ko-KR" altLang="en-US" sz="1000" b="1" dirty="0">
              <a:solidFill>
                <a:schemeClr val="tx1"/>
              </a:solidFill>
              <a:latin typeface="+mj-lt"/>
              <a:ea typeface="나눔스퀘어_ac Bold" panose="020B0600000101010101" pitchFamily="50" charset="-127"/>
            </a:endParaRPr>
          </a:p>
        </p:txBody>
      </p:sp>
      <p:sp>
        <p:nvSpPr>
          <p:cNvPr id="18" name="모서리가 둥근 직사각형 8">
            <a:extLst>
              <a:ext uri="{FF2B5EF4-FFF2-40B4-BE49-F238E27FC236}">
                <a16:creationId xmlns:a16="http://schemas.microsoft.com/office/drawing/2014/main" id="{38DA35D8-1C13-465C-8964-6ADD9CEBEB6B}"/>
              </a:ext>
            </a:extLst>
          </p:cNvPr>
          <p:cNvSpPr/>
          <p:nvPr/>
        </p:nvSpPr>
        <p:spPr>
          <a:xfrm>
            <a:off x="1581187" y="2823884"/>
            <a:ext cx="590904" cy="245076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0" name="모서리가 둥근 직사각형 8">
            <a:extLst>
              <a:ext uri="{FF2B5EF4-FFF2-40B4-BE49-F238E27FC236}">
                <a16:creationId xmlns:a16="http://schemas.microsoft.com/office/drawing/2014/main" id="{E87971CB-A4EB-4D62-AC55-433C154FA806}"/>
              </a:ext>
            </a:extLst>
          </p:cNvPr>
          <p:cNvSpPr/>
          <p:nvPr/>
        </p:nvSpPr>
        <p:spPr>
          <a:xfrm>
            <a:off x="1485974" y="3068961"/>
            <a:ext cx="2270293" cy="1236672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sp>
        <p:nvSpPr>
          <p:cNvPr id="28" name="모서리가 둥근 직사각형 36">
            <a:extLst>
              <a:ext uri="{FF2B5EF4-FFF2-40B4-BE49-F238E27FC236}">
                <a16:creationId xmlns:a16="http://schemas.microsoft.com/office/drawing/2014/main" id="{CBB17AE3-7485-4134-B75A-73DFE1E120B7}"/>
              </a:ext>
            </a:extLst>
          </p:cNvPr>
          <p:cNvSpPr/>
          <p:nvPr/>
        </p:nvSpPr>
        <p:spPr>
          <a:xfrm>
            <a:off x="1625034" y="2032169"/>
            <a:ext cx="565150" cy="751873"/>
          </a:xfrm>
          <a:prstGeom prst="roundRect">
            <a:avLst/>
          </a:prstGeom>
          <a:noFill/>
          <a:ln w="50800">
            <a:solidFill>
              <a:srgbClr val="79DC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29" name="그림 5">
            <a:extLst>
              <a:ext uri="{FF2B5EF4-FFF2-40B4-BE49-F238E27FC236}">
                <a16:creationId xmlns:a16="http://schemas.microsoft.com/office/drawing/2014/main" id="{4DDD915B-B5C3-424E-BCD0-20B8EE446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118" y="1369616"/>
            <a:ext cx="565150" cy="184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558A7B2E-EB3A-4274-9A4D-3946E76AEFAA}"/>
              </a:ext>
            </a:extLst>
          </p:cNvPr>
          <p:cNvCxnSpPr>
            <a:cxnSpLocks/>
          </p:cNvCxnSpPr>
          <p:nvPr/>
        </p:nvCxnSpPr>
        <p:spPr>
          <a:xfrm flipH="1" flipV="1">
            <a:off x="1275148" y="1799249"/>
            <a:ext cx="490128" cy="309469"/>
          </a:xfrm>
          <a:prstGeom prst="straightConnector1">
            <a:avLst/>
          </a:prstGeom>
          <a:ln w="50800">
            <a:solidFill>
              <a:srgbClr val="79DC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모서리가 둥근 직사각형 44">
            <a:extLst>
              <a:ext uri="{FF2B5EF4-FFF2-40B4-BE49-F238E27FC236}">
                <a16:creationId xmlns:a16="http://schemas.microsoft.com/office/drawing/2014/main" id="{3F8768E1-1CB0-4895-A2F4-A3C9E6DD92CA}"/>
              </a:ext>
            </a:extLst>
          </p:cNvPr>
          <p:cNvSpPr/>
          <p:nvPr/>
        </p:nvSpPr>
        <p:spPr>
          <a:xfrm>
            <a:off x="755576" y="1340768"/>
            <a:ext cx="565150" cy="1881187"/>
          </a:xfrm>
          <a:prstGeom prst="roundRect">
            <a:avLst/>
          </a:prstGeom>
          <a:noFill/>
          <a:ln w="50800">
            <a:solidFill>
              <a:srgbClr val="79D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2" name="모서리가 둥근 직사각형 45">
            <a:extLst>
              <a:ext uri="{FF2B5EF4-FFF2-40B4-BE49-F238E27FC236}">
                <a16:creationId xmlns:a16="http://schemas.microsoft.com/office/drawing/2014/main" id="{956614BF-7E50-44F9-A5E1-2767D1D9ED43}"/>
              </a:ext>
            </a:extLst>
          </p:cNvPr>
          <p:cNvSpPr/>
          <p:nvPr/>
        </p:nvSpPr>
        <p:spPr>
          <a:xfrm>
            <a:off x="5771474" y="1376039"/>
            <a:ext cx="565150" cy="801687"/>
          </a:xfrm>
          <a:prstGeom prst="roundRect">
            <a:avLst/>
          </a:prstGeom>
          <a:noFill/>
          <a:ln w="50800">
            <a:solidFill>
              <a:srgbClr val="79D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33" name="그림 32">
            <a:extLst>
              <a:ext uri="{FF2B5EF4-FFF2-40B4-BE49-F238E27FC236}">
                <a16:creationId xmlns:a16="http://schemas.microsoft.com/office/drawing/2014/main" id="{457FDD9F-D8FD-41AA-BA1B-CCB3DBF018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600"/>
          <a:stretch/>
        </p:blipFill>
        <p:spPr>
          <a:xfrm>
            <a:off x="5789168" y="1386480"/>
            <a:ext cx="563078" cy="801352"/>
          </a:xfrm>
          <a:prstGeom prst="rect">
            <a:avLst/>
          </a:prstGeom>
          <a:effectLst>
            <a:softEdge rad="31750"/>
          </a:effectLst>
        </p:spPr>
      </p:pic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687F3AA2-A9ED-441B-946F-A1459F762A0A}"/>
              </a:ext>
            </a:extLst>
          </p:cNvPr>
          <p:cNvCxnSpPr>
            <a:cxnSpLocks/>
            <a:endCxn id="32" idx="1"/>
          </p:cNvCxnSpPr>
          <p:nvPr/>
        </p:nvCxnSpPr>
        <p:spPr>
          <a:xfrm flipV="1">
            <a:off x="5196427" y="1776883"/>
            <a:ext cx="575047" cy="326535"/>
          </a:xfrm>
          <a:prstGeom prst="straightConnector1">
            <a:avLst/>
          </a:prstGeom>
          <a:ln w="50800">
            <a:solidFill>
              <a:srgbClr val="79DC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모서리가 둥근 직사각형 36">
            <a:extLst>
              <a:ext uri="{FF2B5EF4-FFF2-40B4-BE49-F238E27FC236}">
                <a16:creationId xmlns:a16="http://schemas.microsoft.com/office/drawing/2014/main" id="{A3A1FA28-D576-4073-BF95-7D6C2293C4C7}"/>
              </a:ext>
            </a:extLst>
          </p:cNvPr>
          <p:cNvSpPr/>
          <p:nvPr/>
        </p:nvSpPr>
        <p:spPr>
          <a:xfrm>
            <a:off x="4836386" y="2600149"/>
            <a:ext cx="618479" cy="169684"/>
          </a:xfrm>
          <a:prstGeom prst="roundRect">
            <a:avLst/>
          </a:prstGeom>
          <a:noFill/>
          <a:ln w="50800">
            <a:solidFill>
              <a:srgbClr val="79DC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F4428CE0-7B18-4D6D-B418-E0C34044AC4A}"/>
              </a:ext>
            </a:extLst>
          </p:cNvPr>
          <p:cNvCxnSpPr>
            <a:cxnSpLocks/>
          </p:cNvCxnSpPr>
          <p:nvPr/>
        </p:nvCxnSpPr>
        <p:spPr>
          <a:xfrm>
            <a:off x="5454865" y="2705439"/>
            <a:ext cx="731905" cy="348863"/>
          </a:xfrm>
          <a:prstGeom prst="straightConnector1">
            <a:avLst/>
          </a:prstGeom>
          <a:ln w="50800">
            <a:solidFill>
              <a:srgbClr val="79DC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모서리가 둥근 직사각형 36">
            <a:extLst>
              <a:ext uri="{FF2B5EF4-FFF2-40B4-BE49-F238E27FC236}">
                <a16:creationId xmlns:a16="http://schemas.microsoft.com/office/drawing/2014/main" id="{BA5FA99E-D53E-49B5-873F-9C21EE0D1E1A}"/>
              </a:ext>
            </a:extLst>
          </p:cNvPr>
          <p:cNvSpPr/>
          <p:nvPr/>
        </p:nvSpPr>
        <p:spPr>
          <a:xfrm>
            <a:off x="5424443" y="3027385"/>
            <a:ext cx="1270000" cy="358465"/>
          </a:xfrm>
          <a:prstGeom prst="roundRect">
            <a:avLst/>
          </a:prstGeom>
          <a:noFill/>
          <a:ln w="50800">
            <a:solidFill>
              <a:srgbClr val="79DC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ADA9CCCC-C10F-44FC-8FB7-EAD430E9F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1901" y="3044571"/>
            <a:ext cx="121761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r>
              <a:rPr lang="ko-KR" altLang="en-US" sz="1500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검색조건 추가</a:t>
            </a:r>
          </a:p>
        </p:txBody>
      </p:sp>
      <p:pic>
        <p:nvPicPr>
          <p:cNvPr id="44" name="그림 43">
            <a:extLst>
              <a:ext uri="{FF2B5EF4-FFF2-40B4-BE49-F238E27FC236}">
                <a16:creationId xmlns:a16="http://schemas.microsoft.com/office/drawing/2014/main" id="{D948F032-06BE-441E-8AD1-0C520415F9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5940" y="3582015"/>
            <a:ext cx="3949667" cy="2755943"/>
          </a:xfrm>
          <a:prstGeom prst="rect">
            <a:avLst/>
          </a:prstGeom>
        </p:spPr>
      </p:pic>
      <p:sp>
        <p:nvSpPr>
          <p:cNvPr id="45" name="모서리가 둥근 직사각형 8">
            <a:extLst>
              <a:ext uri="{FF2B5EF4-FFF2-40B4-BE49-F238E27FC236}">
                <a16:creationId xmlns:a16="http://schemas.microsoft.com/office/drawing/2014/main" id="{C67E2DFE-F388-4FA5-82D7-A8FA05348397}"/>
              </a:ext>
            </a:extLst>
          </p:cNvPr>
          <p:cNvSpPr/>
          <p:nvPr/>
        </p:nvSpPr>
        <p:spPr>
          <a:xfrm>
            <a:off x="4643391" y="4294711"/>
            <a:ext cx="3538149" cy="872927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46" name="모서리가 둥근 직사각형 8">
            <a:extLst>
              <a:ext uri="{FF2B5EF4-FFF2-40B4-BE49-F238E27FC236}">
                <a16:creationId xmlns:a16="http://schemas.microsoft.com/office/drawing/2014/main" id="{E5C5BE46-A8FB-4DEB-B473-84C9C4673A78}"/>
              </a:ext>
            </a:extLst>
          </p:cNvPr>
          <p:cNvSpPr/>
          <p:nvPr/>
        </p:nvSpPr>
        <p:spPr>
          <a:xfrm>
            <a:off x="5232124" y="5190557"/>
            <a:ext cx="526147" cy="218457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47" name="모서리가 둥근 직사각형 8">
            <a:extLst>
              <a:ext uri="{FF2B5EF4-FFF2-40B4-BE49-F238E27FC236}">
                <a16:creationId xmlns:a16="http://schemas.microsoft.com/office/drawing/2014/main" id="{D6BF756D-9C74-46FE-B703-27353B890DF3}"/>
              </a:ext>
            </a:extLst>
          </p:cNvPr>
          <p:cNvSpPr/>
          <p:nvPr/>
        </p:nvSpPr>
        <p:spPr>
          <a:xfrm>
            <a:off x="6029011" y="6093296"/>
            <a:ext cx="526147" cy="253718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48" name="타원 47">
            <a:extLst>
              <a:ext uri="{FF2B5EF4-FFF2-40B4-BE49-F238E27FC236}">
                <a16:creationId xmlns:a16="http://schemas.microsoft.com/office/drawing/2014/main" id="{477E66B6-BDFE-4C75-8CB3-83310E5D809C}"/>
              </a:ext>
            </a:extLst>
          </p:cNvPr>
          <p:cNvSpPr/>
          <p:nvPr/>
        </p:nvSpPr>
        <p:spPr>
          <a:xfrm>
            <a:off x="5889922" y="6127704"/>
            <a:ext cx="122238" cy="122238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dirty="0">
                <a:solidFill>
                  <a:schemeClr val="tx1"/>
                </a:solidFill>
                <a:latin typeface="+mj-lt"/>
                <a:ea typeface="나눔스퀘어_ac Bold" panose="020B0600000101010101" pitchFamily="50" charset="-127"/>
              </a:rPr>
              <a:t>2</a:t>
            </a:r>
            <a:endParaRPr lang="ko-KR" altLang="en-US" sz="1000" b="1" dirty="0">
              <a:solidFill>
                <a:schemeClr val="tx1"/>
              </a:solidFill>
              <a:latin typeface="+mj-lt"/>
              <a:ea typeface="나눔스퀘어_ac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992478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>
          <a:xfrm>
            <a:off x="1259632" y="476673"/>
            <a:ext cx="244827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eaLnBrk="1" fontAlgn="auto" latinLnBrk="1" hangingPunct="1">
              <a:spcAft>
                <a:spcPts val="0"/>
              </a:spcAft>
              <a:defRPr/>
            </a:pPr>
            <a:r>
              <a:rPr lang="en-US" altLang="ko-KR" sz="3600" dirty="0">
                <a:solidFill>
                  <a:schemeClr val="tx2"/>
                </a:solidFill>
                <a:latin typeface="양진체 " panose="02020503000000000000" pitchFamily="18" charset="-127"/>
                <a:ea typeface="양진체 " panose="02020503000000000000" pitchFamily="18" charset="-127"/>
                <a:cs typeface="+mj-cs"/>
              </a:rPr>
              <a:t>Contents</a:t>
            </a:r>
            <a:endParaRPr lang="ko-KR" altLang="en-US" sz="3600" dirty="0">
              <a:solidFill>
                <a:schemeClr val="tx2"/>
              </a:solidFill>
              <a:latin typeface="양진체 " panose="02020503000000000000" pitchFamily="18" charset="-127"/>
              <a:ea typeface="양진체 " panose="02020503000000000000" pitchFamily="18" charset="-127"/>
              <a:cs typeface="+mj-cs"/>
            </a:endParaRPr>
          </a:p>
        </p:txBody>
      </p:sp>
      <p:sp>
        <p:nvSpPr>
          <p:cNvPr id="7" name="부제목 2"/>
          <p:cNvSpPr txBox="1">
            <a:spLocks/>
          </p:cNvSpPr>
          <p:nvPr/>
        </p:nvSpPr>
        <p:spPr>
          <a:xfrm>
            <a:off x="539552" y="1240165"/>
            <a:ext cx="4896544" cy="3628995"/>
          </a:xfrm>
          <a:prstGeom prst="rect">
            <a:avLst/>
          </a:prstGeom>
        </p:spPr>
        <p:txBody>
          <a:bodyPr>
            <a:noAutofit/>
          </a:bodyPr>
          <a:lstStyle/>
          <a:p>
            <a:pPr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ko-KR" sz="2800" b="1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Ⅲ</a:t>
            </a:r>
            <a:r>
              <a:rPr lang="en-US" altLang="ko-KR" sz="2800" b="1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. RISS </a:t>
            </a:r>
            <a:r>
              <a:rPr lang="ko-KR" altLang="en-US" sz="2800" b="1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기타 서비스</a:t>
            </a:r>
            <a:endParaRPr lang="en-US" altLang="ko-KR" sz="2800" b="1" dirty="0"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285750" indent="-28575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ko-KR" altLang="en-US" sz="2000" b="1" u="sng" dirty="0">
                <a:solidFill>
                  <a:srgbClr val="0000FF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복사</a:t>
            </a:r>
            <a:r>
              <a:rPr lang="en-US" altLang="ko-KR" sz="2000" b="1" u="sng" dirty="0">
                <a:solidFill>
                  <a:srgbClr val="0000FF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/ </a:t>
            </a:r>
            <a:r>
              <a:rPr lang="ko-KR" altLang="en-US" sz="2000" b="1" u="sng" dirty="0">
                <a:solidFill>
                  <a:srgbClr val="0033CC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대출</a:t>
            </a:r>
            <a:r>
              <a:rPr lang="ko-KR" altLang="en-US" sz="2000" b="1" u="sng" dirty="0">
                <a:solidFill>
                  <a:srgbClr val="0033CC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  </a:t>
            </a:r>
            <a:endParaRPr lang="en-US" altLang="ko-KR" sz="2000" b="1" u="sng" dirty="0">
              <a:solidFill>
                <a:srgbClr val="0033CC"/>
              </a:solidFill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285750" indent="-28575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ko-KR" sz="2000" b="1" u="sng" dirty="0">
                <a:solidFill>
                  <a:srgbClr val="0033CC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 </a:t>
            </a:r>
            <a:r>
              <a:rPr lang="en-US" altLang="ko-KR" sz="2000" b="1" u="sng" dirty="0">
                <a:solidFill>
                  <a:srgbClr val="0000FF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E-DDS (</a:t>
            </a:r>
            <a:r>
              <a:rPr lang="ko-KR" altLang="en-US" sz="2000" b="1" u="sng" dirty="0">
                <a:solidFill>
                  <a:srgbClr val="0000FF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해외논문 구매대행</a:t>
            </a:r>
            <a:r>
              <a:rPr lang="en-US" altLang="ko-KR" sz="2000" b="1" u="sng" dirty="0">
                <a:solidFill>
                  <a:srgbClr val="0033CC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endParaRPr lang="en-US" altLang="ko-KR" sz="2000" b="1" u="sng" dirty="0">
              <a:solidFill>
                <a:srgbClr val="0033CC"/>
              </a:solidFill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285750" indent="-28575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ko-KR" sz="2000" b="1" u="sng" dirty="0">
                <a:solidFill>
                  <a:srgbClr val="0033CC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FRIC</a:t>
            </a:r>
            <a:endParaRPr lang="en-US" altLang="ko-KR" sz="2000" b="1" u="sng" dirty="0">
              <a:solidFill>
                <a:srgbClr val="0033CC"/>
              </a:solidFill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285750" indent="-28575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ko-KR" sz="2000" u="sng" dirty="0">
                <a:solidFill>
                  <a:srgbClr val="0000FF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RISS </a:t>
            </a:r>
            <a:r>
              <a:rPr lang="ko-KR" altLang="en-US" sz="2000" u="sng" dirty="0">
                <a:solidFill>
                  <a:srgbClr val="0033CC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활용도분석</a:t>
            </a:r>
            <a:endParaRPr lang="en-US" altLang="ko-KR" sz="2000" u="sng" dirty="0">
              <a:solidFill>
                <a:srgbClr val="0033CC"/>
              </a:solidFill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285750" indent="-28575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ko-KR" altLang="en-US" sz="2000" u="sng" dirty="0">
                <a:solidFill>
                  <a:srgbClr val="0000FF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기관접속</a:t>
            </a:r>
            <a:r>
              <a:rPr lang="en-US" altLang="ko-KR" sz="2000" u="sng" dirty="0">
                <a:solidFill>
                  <a:srgbClr val="0000FF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lang="ko-KR" altLang="en-US" sz="2000" u="sng" dirty="0">
                <a:solidFill>
                  <a:srgbClr val="0000FF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직접접속 이용</a:t>
            </a:r>
            <a:r>
              <a:rPr lang="en-US" altLang="ko-KR" sz="2000" u="sng" dirty="0">
                <a:solidFill>
                  <a:srgbClr val="0033CC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endParaRPr lang="en-US" altLang="ko-KR" sz="2000" u="sng" dirty="0">
              <a:solidFill>
                <a:srgbClr val="0033CC"/>
              </a:solidFill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altLang="ko-KR" sz="2000" b="1" dirty="0"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35457441"/>
      </p:ext>
    </p:extLst>
  </p:cSld>
  <p:clrMapOvr>
    <a:masterClrMapping/>
  </p:clrMapOvr>
  <p:transition spd="med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>
          <a:xfrm>
            <a:off x="708025" y="4586589"/>
            <a:ext cx="6138863" cy="252413"/>
          </a:xfrm>
        </p:spPr>
        <p:txBody>
          <a:bodyPr/>
          <a:lstStyle/>
          <a:p>
            <a:pPr>
              <a:defRPr/>
            </a:pPr>
            <a:r>
              <a:rPr lang="ko-KR" altLang="en-US" dirty="0">
                <a:solidFill>
                  <a:srgbClr val="FFFFFF"/>
                </a:solidFill>
              </a:rPr>
              <a:t>내가 찾던 그 자료</a:t>
            </a:r>
            <a:r>
              <a:rPr lang="en-US" altLang="ko-KR" dirty="0">
                <a:solidFill>
                  <a:srgbClr val="FFFFFF"/>
                </a:solidFill>
              </a:rPr>
              <a:t>! </a:t>
            </a:r>
            <a:r>
              <a:rPr lang="ko-KR" altLang="en-US" dirty="0">
                <a:solidFill>
                  <a:srgbClr val="FFFFFF"/>
                </a:solidFill>
              </a:rPr>
              <a:t>필요한 자료만 </a:t>
            </a:r>
            <a:r>
              <a:rPr lang="ko-KR" altLang="en-US" dirty="0" err="1">
                <a:solidFill>
                  <a:srgbClr val="F4F4F4"/>
                </a:solidFill>
              </a:rPr>
              <a:t>쏙쏙쏙</a:t>
            </a:r>
            <a:r>
              <a:rPr lang="ko-KR" altLang="en-US" dirty="0">
                <a:solidFill>
                  <a:srgbClr val="F4F4F4"/>
                </a:solidFill>
              </a:rPr>
              <a:t>  </a:t>
            </a:r>
          </a:p>
        </p:txBody>
      </p:sp>
      <p:sp>
        <p:nvSpPr>
          <p:cNvPr id="6" name="제목 3"/>
          <p:cNvSpPr txBox="1">
            <a:spLocks/>
          </p:cNvSpPr>
          <p:nvPr/>
        </p:nvSpPr>
        <p:spPr>
          <a:xfrm>
            <a:off x="622969" y="3189589"/>
            <a:ext cx="6037263" cy="1397000"/>
          </a:xfrm>
          <a:prstGeom prst="rect">
            <a:avLst/>
          </a:prstGeom>
        </p:spPr>
        <p:txBody>
          <a:bodyPr lIns="68580" tIns="34290" rIns="68580" bIns="34290" anchor="b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b="1" kern="1200" spc="0">
                <a:solidFill>
                  <a:srgbClr val="F4F5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S봄바람체 2.0" panose="00000503030000020004" pitchFamily="2" charset="-127"/>
                <a:ea typeface="HS봄바람체 2.0" panose="00000503030000020004" pitchFamily="2" charset="-127"/>
                <a:cs typeface="+mj-cs"/>
              </a:defRPr>
            </a:lvl1pPr>
          </a:lstStyle>
          <a:p>
            <a:pPr>
              <a:defRPr/>
            </a:pPr>
            <a:r>
              <a:rPr lang="en-US" altLang="ko-KR" sz="4500" dirty="0">
                <a:solidFill>
                  <a:srgbClr val="9EDECD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4. </a:t>
            </a:r>
            <a:r>
              <a:rPr lang="ko-KR" altLang="en-US" sz="4500" dirty="0">
                <a:solidFill>
                  <a:schemeClr val="bg1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검색 </a:t>
            </a:r>
            <a:r>
              <a:rPr lang="ko-KR" altLang="en-US" sz="4500" dirty="0">
                <a:solidFill>
                  <a:srgbClr val="9EDECD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결과</a:t>
            </a:r>
            <a:r>
              <a:rPr lang="ko-KR" altLang="en-US" sz="4500" dirty="0">
                <a:solidFill>
                  <a:schemeClr val="bg1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 확인</a:t>
            </a:r>
          </a:p>
        </p:txBody>
      </p:sp>
    </p:spTree>
  </p:cSld>
  <p:clrMapOvr>
    <a:masterClrMapping/>
  </p:clrMapOvr>
  <p:transition spd="med"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내용 개체 틀 1"/>
          <p:cNvSpPr txBox="1">
            <a:spLocks/>
          </p:cNvSpPr>
          <p:nvPr/>
        </p:nvSpPr>
        <p:spPr>
          <a:xfrm>
            <a:off x="7412038" y="2203620"/>
            <a:ext cx="2129741" cy="1316700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342900" indent="-3429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romanUcPeriod"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통합검색</a:t>
            </a:r>
            <a:endParaRPr lang="en-US" altLang="ko-KR" sz="1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7F399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모든 유형의 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검색 결과를 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확인할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endParaRPr lang="en-US" altLang="ko-KR" sz="1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수 있습니다</a:t>
            </a:r>
            <a:r>
              <a:rPr lang="en-US" altLang="ko-KR" sz="1800" dirty="0"/>
              <a:t>.</a:t>
            </a:r>
          </a:p>
        </p:txBody>
      </p:sp>
      <p:sp>
        <p:nvSpPr>
          <p:cNvPr id="13" name="제목 2"/>
          <p:cNvSpPr>
            <a:spLocks noGrp="1"/>
          </p:cNvSpPr>
          <p:nvPr>
            <p:ph type="title"/>
          </p:nvPr>
        </p:nvSpPr>
        <p:spPr>
          <a:xfrm>
            <a:off x="1302044" y="556772"/>
            <a:ext cx="7569158" cy="616017"/>
          </a:xfrm>
        </p:spPr>
        <p:txBody>
          <a:bodyPr/>
          <a:lstStyle/>
          <a:p>
            <a:r>
              <a:rPr lang="ko-KR" altLang="en-US" dirty="0"/>
              <a:t>검색 결과</a:t>
            </a:r>
            <a:r>
              <a:rPr lang="en-US" altLang="ko-KR" dirty="0"/>
              <a:t>(</a:t>
            </a:r>
            <a:r>
              <a:rPr lang="ko-KR" altLang="en-US" dirty="0"/>
              <a:t>통합검색</a:t>
            </a:r>
            <a:r>
              <a:rPr lang="en-US" altLang="ko-KR" dirty="0"/>
              <a:t>)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842F4C57-8D17-4D6B-B7F9-040D3037A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221568"/>
            <a:ext cx="6408712" cy="3215544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A7C809B7-A748-490D-8F69-13F364325E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214" y="4450189"/>
            <a:ext cx="6230289" cy="2057143"/>
          </a:xfrm>
          <a:prstGeom prst="rect">
            <a:avLst/>
          </a:prstGeom>
        </p:spPr>
      </p:pic>
      <p:sp>
        <p:nvSpPr>
          <p:cNvPr id="15" name="모서리가 둥근 직사각형 8">
            <a:extLst>
              <a:ext uri="{FF2B5EF4-FFF2-40B4-BE49-F238E27FC236}">
                <a16:creationId xmlns:a16="http://schemas.microsoft.com/office/drawing/2014/main" id="{232E9943-C488-4863-A898-FD3F9AD15C9F}"/>
              </a:ext>
            </a:extLst>
          </p:cNvPr>
          <p:cNvSpPr/>
          <p:nvPr/>
        </p:nvSpPr>
        <p:spPr>
          <a:xfrm>
            <a:off x="510934" y="1700808"/>
            <a:ext cx="6753979" cy="358796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85360EE4-CC64-4B13-901A-65BE8FEC7570}"/>
              </a:ext>
            </a:extLst>
          </p:cNvPr>
          <p:cNvSpPr/>
          <p:nvPr/>
        </p:nvSpPr>
        <p:spPr>
          <a:xfrm>
            <a:off x="535408" y="1504626"/>
            <a:ext cx="296320" cy="217137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1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56185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6450396" y="2486295"/>
            <a:ext cx="1792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★ </a:t>
            </a:r>
            <a:r>
              <a:rPr lang="ko-KR" altLang="en-US" b="1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결과 내 </a:t>
            </a:r>
            <a:r>
              <a:rPr lang="ko-KR" altLang="en-US" b="1" dirty="0" err="1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재검색</a:t>
            </a:r>
            <a:endParaRPr lang="en-US" altLang="ko-KR" b="1" dirty="0">
              <a:solidFill>
                <a:srgbClr val="252C4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6512116" y="3167233"/>
            <a:ext cx="1471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① 자료유형명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6517511" y="3556775"/>
            <a:ext cx="199125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Font typeface="+mj-lt"/>
              <a:buNone/>
              <a:defRPr/>
            </a:pP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②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 결과 목록을</a:t>
            </a: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Font typeface="+mj-lt"/>
              <a:buNone/>
              <a:defRPr/>
            </a:pP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원하는 순서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대로 </a:t>
            </a: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Font typeface="+mj-lt"/>
              <a:buNone/>
              <a:defRPr/>
            </a:pP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나열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할 수 있습니다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  <a:endParaRPr lang="ko-KR" altLang="en-US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7F399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6516837" y="4500315"/>
            <a:ext cx="23727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③ 원문보기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유료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무료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  <a:endParaRPr lang="ko-KR" altLang="en-US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7F399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B71388D3-C525-4896-B575-3850AD626D45}"/>
              </a:ext>
            </a:extLst>
          </p:cNvPr>
          <p:cNvSpPr/>
          <p:nvPr/>
        </p:nvSpPr>
        <p:spPr>
          <a:xfrm>
            <a:off x="6517307" y="4889858"/>
            <a:ext cx="1266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④ 음성듣기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기본 검색 결과</a:t>
            </a:r>
            <a:r>
              <a:rPr lang="en-US" altLang="ko-KR" dirty="0"/>
              <a:t>(</a:t>
            </a:r>
            <a:r>
              <a:rPr lang="ko-KR" altLang="en-US" dirty="0"/>
              <a:t>국내학술논문</a:t>
            </a:r>
            <a:r>
              <a:rPr lang="en-US" altLang="ko-KR" dirty="0"/>
              <a:t>)</a:t>
            </a:r>
            <a:endParaRPr lang="ko-KR" alt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1E0C9298-7B38-4B4B-A906-6C69FA053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518" y="1342416"/>
            <a:ext cx="6110598" cy="4750880"/>
          </a:xfrm>
          <a:prstGeom prst="rect">
            <a:avLst/>
          </a:prstGeom>
        </p:spPr>
      </p:pic>
      <p:sp>
        <p:nvSpPr>
          <p:cNvPr id="37" name="모서리가 둥근 직사각형 8">
            <a:extLst>
              <a:ext uri="{FF2B5EF4-FFF2-40B4-BE49-F238E27FC236}">
                <a16:creationId xmlns:a16="http://schemas.microsoft.com/office/drawing/2014/main" id="{7A461FA3-B98D-4957-8B0E-71F6F3FBBA3F}"/>
              </a:ext>
            </a:extLst>
          </p:cNvPr>
          <p:cNvSpPr/>
          <p:nvPr/>
        </p:nvSpPr>
        <p:spPr>
          <a:xfrm>
            <a:off x="373246" y="2060134"/>
            <a:ext cx="5999920" cy="609992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8" name="모서리가 둥근 직사각형 8">
            <a:extLst>
              <a:ext uri="{FF2B5EF4-FFF2-40B4-BE49-F238E27FC236}">
                <a16:creationId xmlns:a16="http://schemas.microsoft.com/office/drawing/2014/main" id="{B81A8F23-C803-411E-90B6-9D01BFAA447F}"/>
              </a:ext>
            </a:extLst>
          </p:cNvPr>
          <p:cNvSpPr/>
          <p:nvPr/>
        </p:nvSpPr>
        <p:spPr>
          <a:xfrm>
            <a:off x="1478582" y="1868046"/>
            <a:ext cx="725488" cy="192088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DD634725-0415-4FEB-8DCD-B9012DB43316}"/>
              </a:ext>
            </a:extLst>
          </p:cNvPr>
          <p:cNvSpPr/>
          <p:nvPr/>
        </p:nvSpPr>
        <p:spPr>
          <a:xfrm>
            <a:off x="1280725" y="1594758"/>
            <a:ext cx="38985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★</a:t>
            </a:r>
            <a:endParaRPr lang="ko-KR" altLang="en-US" dirty="0"/>
          </a:p>
        </p:txBody>
      </p:sp>
      <p:sp>
        <p:nvSpPr>
          <p:cNvPr id="40" name="타원 39">
            <a:extLst>
              <a:ext uri="{FF2B5EF4-FFF2-40B4-BE49-F238E27FC236}">
                <a16:creationId xmlns:a16="http://schemas.microsoft.com/office/drawing/2014/main" id="{97960EFB-740B-40C5-9E7B-8D9735384576}"/>
              </a:ext>
            </a:extLst>
          </p:cNvPr>
          <p:cNvSpPr/>
          <p:nvPr/>
        </p:nvSpPr>
        <p:spPr>
          <a:xfrm>
            <a:off x="373246" y="1938908"/>
            <a:ext cx="94298" cy="109538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1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46" name="모서리가 둥근 직사각형 8">
            <a:extLst>
              <a:ext uri="{FF2B5EF4-FFF2-40B4-BE49-F238E27FC236}">
                <a16:creationId xmlns:a16="http://schemas.microsoft.com/office/drawing/2014/main" id="{ECA11C1A-A4CA-42F6-8DD8-AB09CB87722E}"/>
              </a:ext>
            </a:extLst>
          </p:cNvPr>
          <p:cNvSpPr/>
          <p:nvPr/>
        </p:nvSpPr>
        <p:spPr>
          <a:xfrm>
            <a:off x="3262501" y="3215374"/>
            <a:ext cx="1811300" cy="273050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E744AECC-E9C9-4B2F-BB7D-2792119BE9D5}"/>
              </a:ext>
            </a:extLst>
          </p:cNvPr>
          <p:cNvSpPr/>
          <p:nvPr/>
        </p:nvSpPr>
        <p:spPr>
          <a:xfrm>
            <a:off x="3275856" y="3140968"/>
            <a:ext cx="124453" cy="136525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2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55" name="모서리가 둥근 직사각형 8">
            <a:extLst>
              <a:ext uri="{FF2B5EF4-FFF2-40B4-BE49-F238E27FC236}">
                <a16:creationId xmlns:a16="http://schemas.microsoft.com/office/drawing/2014/main" id="{6E6DCB20-D13D-4B8F-82AB-EB51819061DA}"/>
              </a:ext>
            </a:extLst>
          </p:cNvPr>
          <p:cNvSpPr/>
          <p:nvPr/>
        </p:nvSpPr>
        <p:spPr>
          <a:xfrm>
            <a:off x="1979712" y="4162315"/>
            <a:ext cx="585935" cy="635579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6" name="타원 55">
            <a:extLst>
              <a:ext uri="{FF2B5EF4-FFF2-40B4-BE49-F238E27FC236}">
                <a16:creationId xmlns:a16="http://schemas.microsoft.com/office/drawing/2014/main" id="{CEBDA1D9-7E58-41FA-96BF-039BE89D7D1E}"/>
              </a:ext>
            </a:extLst>
          </p:cNvPr>
          <p:cNvSpPr/>
          <p:nvPr/>
        </p:nvSpPr>
        <p:spPr>
          <a:xfrm flipH="1">
            <a:off x="2483768" y="4077072"/>
            <a:ext cx="45719" cy="91594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3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57" name="모서리가 둥근 직사각형 8">
            <a:extLst>
              <a:ext uri="{FF2B5EF4-FFF2-40B4-BE49-F238E27FC236}">
                <a16:creationId xmlns:a16="http://schemas.microsoft.com/office/drawing/2014/main" id="{E6C59E67-08CD-4CD3-A3D7-FC315234C222}"/>
              </a:ext>
            </a:extLst>
          </p:cNvPr>
          <p:cNvSpPr/>
          <p:nvPr/>
        </p:nvSpPr>
        <p:spPr>
          <a:xfrm>
            <a:off x="2565647" y="5805264"/>
            <a:ext cx="493713" cy="192088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8" name="타원 57">
            <a:extLst>
              <a:ext uri="{FF2B5EF4-FFF2-40B4-BE49-F238E27FC236}">
                <a16:creationId xmlns:a16="http://schemas.microsoft.com/office/drawing/2014/main" id="{8A5DE1DB-6114-4162-AD78-3180BF698FB9}"/>
              </a:ext>
            </a:extLst>
          </p:cNvPr>
          <p:cNvSpPr/>
          <p:nvPr/>
        </p:nvSpPr>
        <p:spPr>
          <a:xfrm flipH="1">
            <a:off x="2473424" y="5661248"/>
            <a:ext cx="82352" cy="68511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50" b="1" dirty="0">
                <a:solidFill>
                  <a:schemeClr val="tx1"/>
                </a:solidFill>
              </a:rPr>
              <a:t>4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59" name="직선 화살표 연결선 58">
            <a:extLst>
              <a:ext uri="{FF2B5EF4-FFF2-40B4-BE49-F238E27FC236}">
                <a16:creationId xmlns:a16="http://schemas.microsoft.com/office/drawing/2014/main" id="{34A76CF0-2E75-431B-A91E-5F3BF6B73BD6}"/>
              </a:ext>
            </a:extLst>
          </p:cNvPr>
          <p:cNvCxnSpPr>
            <a:cxnSpLocks/>
          </p:cNvCxnSpPr>
          <p:nvPr/>
        </p:nvCxnSpPr>
        <p:spPr>
          <a:xfrm flipV="1">
            <a:off x="2593919" y="3768032"/>
            <a:ext cx="595127" cy="801267"/>
          </a:xfrm>
          <a:prstGeom prst="straightConnector1">
            <a:avLst/>
          </a:prstGeom>
          <a:ln w="50800">
            <a:solidFill>
              <a:srgbClr val="FFFF9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33724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내용 개체 틀 1"/>
          <p:cNvSpPr txBox="1">
            <a:spLocks/>
          </p:cNvSpPr>
          <p:nvPr/>
        </p:nvSpPr>
        <p:spPr>
          <a:xfrm>
            <a:off x="6310608" y="2248695"/>
            <a:ext cx="2455473" cy="1661318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romanUcPeriod"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  <a:defRPr/>
            </a:pPr>
            <a:r>
              <a:rPr lang="en-US" altLang="ko-KR" sz="1800" dirty="0"/>
              <a:t>1.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검색 결과</a:t>
            </a:r>
            <a:r>
              <a:rPr lang="ko-KR" altLang="en-US" sz="1800" dirty="0"/>
              <a:t>를 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유형별로 구분하여 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원하는 유형</a:t>
            </a:r>
            <a:r>
              <a:rPr lang="ko-KR" altLang="en-US" sz="1800" dirty="0"/>
              <a:t>만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선택</a:t>
            </a:r>
            <a:r>
              <a:rPr lang="ko-KR" altLang="en-US" sz="1800" dirty="0"/>
              <a:t> 후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재 검색</a:t>
            </a:r>
            <a:r>
              <a:rPr lang="ko-KR" altLang="en-US" sz="1800" dirty="0"/>
              <a:t>할 수 있습니다</a:t>
            </a:r>
            <a:r>
              <a:rPr lang="en-US" altLang="ko-KR" sz="1800" dirty="0"/>
              <a:t>.</a:t>
            </a:r>
          </a:p>
        </p:txBody>
      </p:sp>
      <p:sp>
        <p:nvSpPr>
          <p:cNvPr id="18" name="내용 개체 틀 1"/>
          <p:cNvSpPr txBox="1">
            <a:spLocks/>
          </p:cNvSpPr>
          <p:nvPr/>
        </p:nvSpPr>
        <p:spPr>
          <a:xfrm>
            <a:off x="6310608" y="3915187"/>
            <a:ext cx="2486944" cy="1316700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romanUcPeriod"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  <a:defRPr/>
            </a:pPr>
            <a:r>
              <a:rPr lang="en-US" altLang="ko-KR" sz="1800" dirty="0"/>
              <a:t>2.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자료명</a:t>
            </a:r>
            <a:r>
              <a:rPr lang="ko-KR" altLang="en-US" sz="1800" dirty="0"/>
              <a:t>을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클릭</a:t>
            </a:r>
            <a:r>
              <a:rPr lang="ko-KR" altLang="en-US" sz="1800" dirty="0"/>
              <a:t>하면</a:t>
            </a:r>
            <a:r>
              <a:rPr lang="en-US" altLang="ko-KR" sz="1800" dirty="0"/>
              <a:t> </a:t>
            </a:r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선택한 자료의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상세정보</a:t>
            </a:r>
            <a:r>
              <a:rPr lang="ko-KR" altLang="en-US" sz="1800" dirty="0"/>
              <a:t>를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 확인할 수 있습니다</a:t>
            </a:r>
            <a:r>
              <a:rPr lang="en-US" altLang="ko-KR" sz="1800" dirty="0"/>
              <a:t>.</a:t>
            </a:r>
            <a:endParaRPr lang="ko-KR" altLang="en-US" sz="1800" dirty="0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검색 결과 좁혀보기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261E922-CC71-4C72-A8A3-690D96145A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340768"/>
            <a:ext cx="5472608" cy="4642987"/>
          </a:xfrm>
          <a:prstGeom prst="rect">
            <a:avLst/>
          </a:prstGeom>
        </p:spPr>
      </p:pic>
      <p:sp>
        <p:nvSpPr>
          <p:cNvPr id="13" name="모서리가 둥근 직사각형 8">
            <a:extLst>
              <a:ext uri="{FF2B5EF4-FFF2-40B4-BE49-F238E27FC236}">
                <a16:creationId xmlns:a16="http://schemas.microsoft.com/office/drawing/2014/main" id="{1E330687-D631-4444-A445-4D8E2539D9CF}"/>
              </a:ext>
            </a:extLst>
          </p:cNvPr>
          <p:cNvSpPr/>
          <p:nvPr/>
        </p:nvSpPr>
        <p:spPr>
          <a:xfrm>
            <a:off x="646167" y="2070820"/>
            <a:ext cx="1192212" cy="4080914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C1DC2DFE-2D1C-4BAF-A88D-ECE2C210E878}"/>
              </a:ext>
            </a:extLst>
          </p:cNvPr>
          <p:cNvSpPr/>
          <p:nvPr/>
        </p:nvSpPr>
        <p:spPr>
          <a:xfrm>
            <a:off x="638101" y="1922523"/>
            <a:ext cx="117475" cy="138325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1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ECDC0C37-DCDA-486E-B04F-6006A7935469}"/>
              </a:ext>
            </a:extLst>
          </p:cNvPr>
          <p:cNvSpPr/>
          <p:nvPr/>
        </p:nvSpPr>
        <p:spPr>
          <a:xfrm>
            <a:off x="1979712" y="4365104"/>
            <a:ext cx="117475" cy="138325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2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3" name="모서리가 둥근 직사각형 12">
            <a:extLst>
              <a:ext uri="{FF2B5EF4-FFF2-40B4-BE49-F238E27FC236}">
                <a16:creationId xmlns:a16="http://schemas.microsoft.com/office/drawing/2014/main" id="{0DF94676-7A66-404E-88CE-20C6C584CC3C}"/>
              </a:ext>
            </a:extLst>
          </p:cNvPr>
          <p:cNvSpPr/>
          <p:nvPr/>
        </p:nvSpPr>
        <p:spPr>
          <a:xfrm>
            <a:off x="2134588" y="4503429"/>
            <a:ext cx="2509420" cy="216024"/>
          </a:xfrm>
          <a:prstGeom prst="roundRect">
            <a:avLst>
              <a:gd name="adj" fmla="val 7806"/>
            </a:avLst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37667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내용 개체 틀 1"/>
          <p:cNvSpPr txBox="1">
            <a:spLocks/>
          </p:cNvSpPr>
          <p:nvPr/>
        </p:nvSpPr>
        <p:spPr>
          <a:xfrm>
            <a:off x="6491583" y="2248695"/>
            <a:ext cx="2455473" cy="1661318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romanUcPeriod"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  <a:defRPr/>
            </a:pPr>
            <a:r>
              <a:rPr lang="en-US" altLang="ko-KR" sz="1800" dirty="0"/>
              <a:t>1.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검색 결과</a:t>
            </a:r>
            <a:r>
              <a:rPr lang="ko-KR" altLang="en-US" sz="1800" dirty="0"/>
              <a:t>를 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유형별로 구분하여 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원하는 유형</a:t>
            </a:r>
            <a:r>
              <a:rPr lang="ko-KR" altLang="en-US" sz="1800" dirty="0"/>
              <a:t>만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선택</a:t>
            </a:r>
            <a:r>
              <a:rPr lang="ko-KR" altLang="en-US" sz="1800" dirty="0"/>
              <a:t> 후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확인 </a:t>
            </a:r>
            <a:r>
              <a:rPr lang="ko-KR" altLang="en-US" sz="1800" dirty="0"/>
              <a:t>할 수 있습니다</a:t>
            </a:r>
            <a:r>
              <a:rPr lang="en-US" altLang="ko-KR" sz="1800" dirty="0"/>
              <a:t>.</a:t>
            </a:r>
          </a:p>
        </p:txBody>
      </p:sp>
      <p:sp>
        <p:nvSpPr>
          <p:cNvPr id="18" name="내용 개체 틀 1"/>
          <p:cNvSpPr txBox="1">
            <a:spLocks/>
          </p:cNvSpPr>
          <p:nvPr/>
        </p:nvSpPr>
        <p:spPr>
          <a:xfrm>
            <a:off x="6491583" y="3915187"/>
            <a:ext cx="2486944" cy="809957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romanUcPeriod"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altLang="ko-KR" sz="1800" dirty="0"/>
              <a:t>2. </a:t>
            </a:r>
            <a:r>
              <a:rPr lang="ko-KR" altLang="en-US" sz="1800" dirty="0"/>
              <a:t>해당 자료의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목차를 </a:t>
            </a:r>
            <a:endParaRPr lang="en-US" altLang="ko-KR" sz="1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7F399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marL="0" indent="0">
              <a:buNone/>
              <a:defRPr/>
            </a:pP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   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검색</a:t>
            </a:r>
            <a:r>
              <a:rPr lang="ko-KR" altLang="en-US" sz="1800" dirty="0"/>
              <a:t>할 수 있습니다</a:t>
            </a:r>
            <a:r>
              <a:rPr lang="en-US" altLang="ko-KR" sz="1800" dirty="0"/>
              <a:t>.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검색 결과 좁혀보기</a:t>
            </a:r>
            <a:r>
              <a:rPr lang="en-US" altLang="ko-KR" dirty="0"/>
              <a:t>(</a:t>
            </a:r>
            <a:r>
              <a:rPr lang="ko-KR" altLang="en-US" dirty="0"/>
              <a:t>학위논문</a:t>
            </a:r>
            <a:r>
              <a:rPr lang="en-US" altLang="ko-KR" dirty="0"/>
              <a:t>)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BE530189-C9EE-4645-AB98-B3D44D0F46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182899"/>
            <a:ext cx="5992568" cy="4982405"/>
          </a:xfrm>
          <a:prstGeom prst="rect">
            <a:avLst/>
          </a:prstGeom>
        </p:spPr>
      </p:pic>
      <p:sp>
        <p:nvSpPr>
          <p:cNvPr id="13" name="타원 12">
            <a:extLst>
              <a:ext uri="{FF2B5EF4-FFF2-40B4-BE49-F238E27FC236}">
                <a16:creationId xmlns:a16="http://schemas.microsoft.com/office/drawing/2014/main" id="{29A092C8-849C-45D6-8E26-BD9A6B3AB55A}"/>
              </a:ext>
            </a:extLst>
          </p:cNvPr>
          <p:cNvSpPr/>
          <p:nvPr/>
        </p:nvSpPr>
        <p:spPr>
          <a:xfrm>
            <a:off x="486273" y="1172789"/>
            <a:ext cx="123812" cy="157309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1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14" name="모서리가 둥근 직사각형 8">
            <a:extLst>
              <a:ext uri="{FF2B5EF4-FFF2-40B4-BE49-F238E27FC236}">
                <a16:creationId xmlns:a16="http://schemas.microsoft.com/office/drawing/2014/main" id="{0046F08E-A3D9-4C05-A05F-19102C1FF347}"/>
              </a:ext>
            </a:extLst>
          </p:cNvPr>
          <p:cNvSpPr/>
          <p:nvPr/>
        </p:nvSpPr>
        <p:spPr>
          <a:xfrm>
            <a:off x="486272" y="1172789"/>
            <a:ext cx="6173959" cy="566092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F1C9D1BA-0D27-4C07-945B-DF90E2E0A560}"/>
              </a:ext>
            </a:extLst>
          </p:cNvPr>
          <p:cNvSpPr/>
          <p:nvPr/>
        </p:nvSpPr>
        <p:spPr>
          <a:xfrm>
            <a:off x="2483768" y="4869160"/>
            <a:ext cx="166510" cy="147752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2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17" name="모서리가 둥근 직사각형 12">
            <a:extLst>
              <a:ext uri="{FF2B5EF4-FFF2-40B4-BE49-F238E27FC236}">
                <a16:creationId xmlns:a16="http://schemas.microsoft.com/office/drawing/2014/main" id="{90FA41C1-3CCD-40BD-BB50-25EC3BFFAB1F}"/>
              </a:ext>
            </a:extLst>
          </p:cNvPr>
          <p:cNvSpPr/>
          <p:nvPr/>
        </p:nvSpPr>
        <p:spPr>
          <a:xfrm>
            <a:off x="2568990" y="5059823"/>
            <a:ext cx="562850" cy="147751"/>
          </a:xfrm>
          <a:prstGeom prst="roundRect">
            <a:avLst>
              <a:gd name="adj" fmla="val 7806"/>
            </a:avLst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90426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내용 개체 틀 1"/>
          <p:cNvSpPr txBox="1">
            <a:spLocks/>
          </p:cNvSpPr>
          <p:nvPr/>
        </p:nvSpPr>
        <p:spPr>
          <a:xfrm>
            <a:off x="6196014" y="1928014"/>
            <a:ext cx="2883476" cy="3425821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romanUcPeriod"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  <a:defRPr/>
            </a:pPr>
            <a:r>
              <a:rPr lang="en-US" altLang="ko-KR" sz="1800" dirty="0"/>
              <a:t>(</a:t>
            </a:r>
            <a:r>
              <a:rPr lang="ko-KR" altLang="en-US" sz="1800" dirty="0"/>
              <a:t>학위 논문</a:t>
            </a:r>
            <a:r>
              <a:rPr lang="en-US" altLang="ko-KR" sz="1800" dirty="0"/>
              <a:t>)</a:t>
            </a:r>
          </a:p>
          <a:p>
            <a:pPr>
              <a:buFont typeface="+mj-lt"/>
              <a:buAutoNum type="arabicPeriod"/>
              <a:defRPr/>
            </a:pPr>
            <a:r>
              <a:rPr lang="ko-KR" altLang="en-US" sz="1800" dirty="0"/>
              <a:t>해당 자료의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목차를 </a:t>
            </a:r>
            <a:endParaRPr lang="en-US" altLang="ko-KR" sz="1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7F399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marL="0" indent="0">
              <a:buFont typeface="+mj-lt"/>
              <a:buNone/>
              <a:defRPr/>
            </a:pP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   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검색</a:t>
            </a:r>
            <a:r>
              <a:rPr lang="ko-KR" altLang="en-US" sz="1800" dirty="0"/>
              <a:t>할 수 있습니다</a:t>
            </a:r>
            <a:r>
              <a:rPr lang="en-US" altLang="ko-KR" sz="1800" dirty="0"/>
              <a:t>.</a:t>
            </a:r>
          </a:p>
          <a:p>
            <a:pPr marL="0" indent="0">
              <a:buFont typeface="+mj-lt"/>
              <a:buNone/>
              <a:defRPr/>
            </a:pP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en-US" altLang="ko-KR" sz="1800" dirty="0"/>
              <a:t>2. </a:t>
            </a:r>
            <a:r>
              <a:rPr lang="ko-KR" altLang="en-US" sz="1800" dirty="0"/>
              <a:t>검색 결과를</a:t>
            </a:r>
            <a:r>
              <a:rPr lang="en-US" altLang="ko-KR" sz="1800" dirty="0"/>
              <a:t> </a:t>
            </a:r>
            <a:r>
              <a:rPr lang="ko-KR" altLang="en-US" sz="1800" dirty="0"/>
              <a:t>확인하고</a:t>
            </a:r>
            <a:r>
              <a:rPr lang="en-US" altLang="ko-KR" sz="1800" dirty="0"/>
              <a:t>, </a:t>
            </a:r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원하는 </a:t>
            </a:r>
            <a:r>
              <a:rPr lang="ko-KR" altLang="en-US" sz="1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목차별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원문 페이지</a:t>
            </a:r>
            <a:r>
              <a:rPr lang="ko-KR" altLang="en-US" sz="1800" dirty="0"/>
              <a:t>를 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바로 볼 수 있습니다</a:t>
            </a:r>
            <a:r>
              <a:rPr lang="en-US" altLang="ko-KR" sz="1800" dirty="0"/>
              <a:t>.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 검색 조회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F6E0F063-2FF8-4485-8D19-AB44E6D390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484784"/>
            <a:ext cx="5760640" cy="4176464"/>
          </a:xfrm>
          <a:prstGeom prst="rect">
            <a:avLst/>
          </a:prstGeom>
        </p:spPr>
      </p:pic>
      <p:sp>
        <p:nvSpPr>
          <p:cNvPr id="16" name="모서리가 둥근 직사각형 11">
            <a:extLst>
              <a:ext uri="{FF2B5EF4-FFF2-40B4-BE49-F238E27FC236}">
                <a16:creationId xmlns:a16="http://schemas.microsoft.com/office/drawing/2014/main" id="{B7D25BC0-3EA7-41FB-A9F1-B4C5FE68EE96}"/>
              </a:ext>
            </a:extLst>
          </p:cNvPr>
          <p:cNvSpPr/>
          <p:nvPr/>
        </p:nvSpPr>
        <p:spPr>
          <a:xfrm>
            <a:off x="1043608" y="1988840"/>
            <a:ext cx="576064" cy="255588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59B624A1-2EE9-4B1B-8813-A81AF0A5AAE5}"/>
              </a:ext>
            </a:extLst>
          </p:cNvPr>
          <p:cNvSpPr/>
          <p:nvPr/>
        </p:nvSpPr>
        <p:spPr>
          <a:xfrm>
            <a:off x="683568" y="2708920"/>
            <a:ext cx="167053" cy="142875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2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4" name="타원 23">
            <a:extLst>
              <a:ext uri="{FF2B5EF4-FFF2-40B4-BE49-F238E27FC236}">
                <a16:creationId xmlns:a16="http://schemas.microsoft.com/office/drawing/2014/main" id="{28BABD88-8392-4156-A04E-8D66C1F1923A}"/>
              </a:ext>
            </a:extLst>
          </p:cNvPr>
          <p:cNvSpPr/>
          <p:nvPr/>
        </p:nvSpPr>
        <p:spPr>
          <a:xfrm>
            <a:off x="2843808" y="2492896"/>
            <a:ext cx="167053" cy="142875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2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5" name="모서리가 둥근 직사각형 11">
            <a:extLst>
              <a:ext uri="{FF2B5EF4-FFF2-40B4-BE49-F238E27FC236}">
                <a16:creationId xmlns:a16="http://schemas.microsoft.com/office/drawing/2014/main" id="{D0EBB232-DBBB-4D32-B86D-3DB65E80B613}"/>
              </a:ext>
            </a:extLst>
          </p:cNvPr>
          <p:cNvSpPr/>
          <p:nvPr/>
        </p:nvSpPr>
        <p:spPr>
          <a:xfrm>
            <a:off x="922629" y="2652563"/>
            <a:ext cx="576064" cy="255588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6" name="모서리가 둥근 직사각형 11">
            <a:extLst>
              <a:ext uri="{FF2B5EF4-FFF2-40B4-BE49-F238E27FC236}">
                <a16:creationId xmlns:a16="http://schemas.microsoft.com/office/drawing/2014/main" id="{5C325F73-6380-4A09-98E2-2BF7375AC7CA}"/>
              </a:ext>
            </a:extLst>
          </p:cNvPr>
          <p:cNvSpPr/>
          <p:nvPr/>
        </p:nvSpPr>
        <p:spPr>
          <a:xfrm>
            <a:off x="2267744" y="1733252"/>
            <a:ext cx="3816424" cy="3927996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57C8C13C-736A-464E-B70E-C0B7B3D9A150}"/>
              </a:ext>
            </a:extLst>
          </p:cNvPr>
          <p:cNvSpPr/>
          <p:nvPr/>
        </p:nvSpPr>
        <p:spPr>
          <a:xfrm>
            <a:off x="1043608" y="1916832"/>
            <a:ext cx="66086" cy="154307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1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4C4FAA8F-9D9E-4D6C-9141-D734188C44B6}"/>
              </a:ext>
            </a:extLst>
          </p:cNvPr>
          <p:cNvCxnSpPr>
            <a:cxnSpLocks/>
          </p:cNvCxnSpPr>
          <p:nvPr/>
        </p:nvCxnSpPr>
        <p:spPr>
          <a:xfrm flipV="1">
            <a:off x="1495060" y="2556423"/>
            <a:ext cx="660838" cy="269429"/>
          </a:xfrm>
          <a:prstGeom prst="straightConnector1">
            <a:avLst/>
          </a:prstGeom>
          <a:ln w="50800">
            <a:solidFill>
              <a:srgbClr val="FFFF9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5889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내용 개체 틀 1"/>
          <p:cNvSpPr txBox="1">
            <a:spLocks/>
          </p:cNvSpPr>
          <p:nvPr/>
        </p:nvSpPr>
        <p:spPr>
          <a:xfrm>
            <a:off x="6228184" y="1484784"/>
            <a:ext cx="2643018" cy="1316700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romanUcPeriod"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+mj-lt"/>
              <a:buAutoNum type="arabicPeriod"/>
              <a:defRPr/>
            </a:pPr>
            <a:r>
              <a:rPr lang="ko-KR" altLang="en-US" sz="1800" dirty="0"/>
              <a:t>자료의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원문</a:t>
            </a:r>
            <a:r>
              <a:rPr lang="ko-KR" altLang="en-US" sz="1800" dirty="0"/>
              <a:t>을 보거나</a:t>
            </a:r>
            <a:r>
              <a:rPr lang="en-US" altLang="ko-KR" sz="1800" dirty="0"/>
              <a:t>,</a:t>
            </a: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en-US" altLang="ko-KR" sz="1800" dirty="0"/>
              <a:t>   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인용하기</a:t>
            </a:r>
            <a:r>
              <a:rPr lang="ko-KR" altLang="en-US" sz="1800" dirty="0"/>
              <a:t> 를 통하여 </a:t>
            </a:r>
            <a:endParaRPr lang="en-US" altLang="ko-KR" sz="1800" dirty="0"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ko-KR" altLang="en-US" sz="1800" dirty="0"/>
              <a:t>     원하는 곳에 정보를 </a:t>
            </a:r>
            <a:endParaRPr lang="en-US" altLang="ko-KR" sz="1800" dirty="0"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en-US" altLang="ko-KR" sz="1800" dirty="0"/>
              <a:t>     </a:t>
            </a:r>
            <a:r>
              <a:rPr lang="ko-KR" altLang="en-US" sz="1800" dirty="0" err="1"/>
              <a:t>붙여넣을</a:t>
            </a:r>
            <a:r>
              <a:rPr lang="ko-KR" altLang="en-US" sz="1800" dirty="0"/>
              <a:t> 수 있습니다</a:t>
            </a:r>
            <a:r>
              <a:rPr lang="en-US" altLang="ko-KR" sz="1800" dirty="0"/>
              <a:t>.</a:t>
            </a:r>
          </a:p>
        </p:txBody>
      </p:sp>
      <p:sp>
        <p:nvSpPr>
          <p:cNvPr id="20" name="내용 개체 틀 2"/>
          <p:cNvSpPr>
            <a:spLocks noGrp="1"/>
          </p:cNvSpPr>
          <p:nvPr>
            <p:ph idx="4294967295"/>
          </p:nvPr>
        </p:nvSpPr>
        <p:spPr>
          <a:xfrm>
            <a:off x="6300192" y="3663901"/>
            <a:ext cx="2781031" cy="1816137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2.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자료의 정보를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다양한 형태로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내보내거나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endParaRPr lang="en-US" altLang="ko-KR" sz="1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내 서재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에 저장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</a:p>
          <a:p>
            <a:pPr marL="0" indent="0"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SNS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로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공유</a:t>
            </a: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자료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오류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신고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를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할 수 있습니다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217488" y="1766888"/>
            <a:ext cx="5866680" cy="3966368"/>
            <a:chOff x="217488" y="1766888"/>
            <a:chExt cx="5988050" cy="4102100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2250" y="1766888"/>
              <a:ext cx="5983288" cy="2286000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7488" y="4052888"/>
              <a:ext cx="5983287" cy="1816100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  <p:sp>
          <p:nvSpPr>
            <p:cNvPr id="21" name="모서리가 둥근 직사각형 5"/>
            <p:cNvSpPr/>
            <p:nvPr/>
          </p:nvSpPr>
          <p:spPr>
            <a:xfrm>
              <a:off x="287338" y="3590925"/>
              <a:ext cx="914400" cy="187325"/>
            </a:xfrm>
            <a:prstGeom prst="roundRect">
              <a:avLst/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모서리가 둥근 직사각형 5"/>
            <p:cNvSpPr/>
            <p:nvPr/>
          </p:nvSpPr>
          <p:spPr>
            <a:xfrm>
              <a:off x="4114800" y="3562350"/>
              <a:ext cx="1995488" cy="187325"/>
            </a:xfrm>
            <a:prstGeom prst="roundRect">
              <a:avLst/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타원 22"/>
            <p:cNvSpPr/>
            <p:nvPr/>
          </p:nvSpPr>
          <p:spPr>
            <a:xfrm>
              <a:off x="1125538" y="3448050"/>
              <a:ext cx="123825" cy="136525"/>
            </a:xfrm>
            <a:prstGeom prst="ellipse">
              <a:avLst/>
            </a:prstGeom>
            <a:solidFill>
              <a:srgbClr val="FFFF99"/>
            </a:solidFill>
            <a:ln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900" b="1" dirty="0">
                  <a:solidFill>
                    <a:schemeClr val="tx1"/>
                  </a:solidFill>
                </a:rPr>
                <a:t>1</a:t>
              </a:r>
              <a:endParaRPr lang="ko-KR" altLang="en-US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타원 23"/>
            <p:cNvSpPr/>
            <p:nvPr/>
          </p:nvSpPr>
          <p:spPr>
            <a:xfrm>
              <a:off x="4160838" y="3454400"/>
              <a:ext cx="123825" cy="136525"/>
            </a:xfrm>
            <a:prstGeom prst="ellipse">
              <a:avLst/>
            </a:prstGeom>
            <a:solidFill>
              <a:srgbClr val="FFFF99"/>
            </a:solidFill>
            <a:ln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900" b="1" dirty="0">
                  <a:solidFill>
                    <a:schemeClr val="tx1"/>
                  </a:solidFill>
                </a:rPr>
                <a:t>2</a:t>
              </a:r>
              <a:endParaRPr lang="ko-KR" altLang="en-US" sz="105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상세 보기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내용 개체 틀 1"/>
          <p:cNvSpPr txBox="1">
            <a:spLocks/>
          </p:cNvSpPr>
          <p:nvPr/>
        </p:nvSpPr>
        <p:spPr>
          <a:xfrm>
            <a:off x="5580112" y="1928625"/>
            <a:ext cx="3245866" cy="1317625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romanUcPeriod"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  <a:defRPr/>
            </a:pPr>
            <a:r>
              <a:rPr lang="ko-KR" altLang="en-US" sz="1800" dirty="0"/>
              <a:t>원문보기 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뷰어 프로그램을 설치하여 원문을 확인할 수 있습니다</a:t>
            </a:r>
            <a:r>
              <a:rPr lang="en-US" altLang="ko-KR" sz="1800" dirty="0"/>
              <a:t>.</a:t>
            </a:r>
          </a:p>
          <a:p>
            <a:pPr marL="0" indent="0">
              <a:buFont typeface="+mj-lt"/>
              <a:buNone/>
              <a:defRPr/>
            </a:pP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en-US" altLang="ko-KR" sz="1800" dirty="0"/>
              <a:t>2. </a:t>
            </a:r>
            <a:r>
              <a:rPr lang="ko-KR" altLang="en-US" sz="1800" dirty="0"/>
              <a:t>인용하기 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원하는 곳에 인용하기를 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넣을 수 있습니다</a:t>
            </a:r>
            <a:r>
              <a:rPr lang="en-US" altLang="ko-KR" sz="1800" dirty="0"/>
              <a:t>.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상세 보기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8F699A1-1B0E-49A4-B6F9-302FB4FF3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823" y="1289524"/>
            <a:ext cx="4536504" cy="2874116"/>
          </a:xfrm>
          <a:prstGeom prst="rect">
            <a:avLst/>
          </a:prstGeom>
        </p:spPr>
      </p:pic>
      <p:sp>
        <p:nvSpPr>
          <p:cNvPr id="12" name="타원 11">
            <a:extLst>
              <a:ext uri="{FF2B5EF4-FFF2-40B4-BE49-F238E27FC236}">
                <a16:creationId xmlns:a16="http://schemas.microsoft.com/office/drawing/2014/main" id="{D31D2C38-6F5F-4981-9D0D-51245145613A}"/>
              </a:ext>
            </a:extLst>
          </p:cNvPr>
          <p:cNvSpPr/>
          <p:nvPr/>
        </p:nvSpPr>
        <p:spPr>
          <a:xfrm>
            <a:off x="4297362" y="1401144"/>
            <a:ext cx="274638" cy="299664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1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13" name="모서리가 둥근 직사각형 12">
            <a:extLst>
              <a:ext uri="{FF2B5EF4-FFF2-40B4-BE49-F238E27FC236}">
                <a16:creationId xmlns:a16="http://schemas.microsoft.com/office/drawing/2014/main" id="{9DDF239A-0921-4B9B-AB8E-827F10CCD6DC}"/>
              </a:ext>
            </a:extLst>
          </p:cNvPr>
          <p:cNvSpPr/>
          <p:nvPr/>
        </p:nvSpPr>
        <p:spPr>
          <a:xfrm>
            <a:off x="4053010" y="1624373"/>
            <a:ext cx="982317" cy="231040"/>
          </a:xfrm>
          <a:prstGeom prst="roundRect">
            <a:avLst>
              <a:gd name="adj" fmla="val 7806"/>
            </a:avLst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636195E-B293-4922-ABDC-F77BD35027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3760857"/>
            <a:ext cx="4572000" cy="2620471"/>
          </a:xfrm>
          <a:prstGeom prst="rect">
            <a:avLst/>
          </a:prstGeom>
        </p:spPr>
      </p:pic>
      <p:grpSp>
        <p:nvGrpSpPr>
          <p:cNvPr id="16" name="그룹 15">
            <a:extLst>
              <a:ext uri="{FF2B5EF4-FFF2-40B4-BE49-F238E27FC236}">
                <a16:creationId xmlns:a16="http://schemas.microsoft.com/office/drawing/2014/main" id="{B801AA7C-D185-42A2-8ACC-7A0589499EC8}"/>
              </a:ext>
            </a:extLst>
          </p:cNvPr>
          <p:cNvGrpSpPr/>
          <p:nvPr/>
        </p:nvGrpSpPr>
        <p:grpSpPr>
          <a:xfrm>
            <a:off x="4053010" y="4498489"/>
            <a:ext cx="3743424" cy="1021909"/>
            <a:chOff x="6870576" y="4868863"/>
            <a:chExt cx="3743424" cy="1021909"/>
          </a:xfrm>
        </p:grpSpPr>
        <p:pic>
          <p:nvPicPr>
            <p:cNvPr id="17" name="그림 8">
              <a:extLst>
                <a:ext uri="{FF2B5EF4-FFF2-40B4-BE49-F238E27FC236}">
                  <a16:creationId xmlns:a16="http://schemas.microsoft.com/office/drawing/2014/main" id="{B29682E4-50AC-4623-959D-DBC278E0EA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2837" y="5274822"/>
              <a:ext cx="2951163" cy="61595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타원 17">
              <a:extLst>
                <a:ext uri="{FF2B5EF4-FFF2-40B4-BE49-F238E27FC236}">
                  <a16:creationId xmlns:a16="http://schemas.microsoft.com/office/drawing/2014/main" id="{D6D4C2C6-E547-46D6-87C6-266D3DC21D82}"/>
                </a:ext>
              </a:extLst>
            </p:cNvPr>
            <p:cNvSpPr/>
            <p:nvPr/>
          </p:nvSpPr>
          <p:spPr>
            <a:xfrm flipH="1">
              <a:off x="6870576" y="4868863"/>
              <a:ext cx="288205" cy="265112"/>
            </a:xfrm>
            <a:prstGeom prst="ellipse">
              <a:avLst/>
            </a:prstGeom>
            <a:solidFill>
              <a:srgbClr val="FFFF99"/>
            </a:solidFill>
            <a:ln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900" b="1" dirty="0">
                  <a:solidFill>
                    <a:schemeClr val="tx1"/>
                  </a:solidFill>
                </a:rPr>
                <a:t>2</a:t>
              </a:r>
              <a:endParaRPr lang="ko-KR" altLang="en-US" sz="105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4294967295"/>
          </p:nvPr>
        </p:nvSpPr>
        <p:spPr>
          <a:xfrm>
            <a:off x="6193153" y="2247900"/>
            <a:ext cx="2700686" cy="3213734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바로 보고 싶은 자료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는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 서재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에 담아보세요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해당 자료들은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이후 별도의 검색 없이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</a:p>
          <a:p>
            <a:pPr marL="0" indent="0">
              <a:buNone/>
              <a:defRPr/>
            </a:pP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MYRISS</a:t>
            </a:r>
            <a:r>
              <a:rPr lang="ko-KR" altLang="en-US" sz="1800" dirty="0">
                <a:solidFill>
                  <a:srgbClr val="F7F399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&gt;</a:t>
            </a:r>
            <a:r>
              <a:rPr lang="en-US" altLang="ko-KR" sz="1800" dirty="0">
                <a:solidFill>
                  <a:srgbClr val="F7F399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 책장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에서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바로 확인할 수 있습니다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338" y="1881188"/>
            <a:ext cx="5781675" cy="3579812"/>
          </a:xfrm>
          <a:prstGeom prst="rect">
            <a:avLst/>
          </a:prstGeom>
          <a:ln>
            <a:solidFill>
              <a:schemeClr val="bg1">
                <a:lumMod val="90000"/>
              </a:schemeClr>
            </a:solidFill>
          </a:ln>
        </p:spPr>
      </p:pic>
      <p:sp>
        <p:nvSpPr>
          <p:cNvPr id="28" name="모서리가 둥근 직사각형 5"/>
          <p:cNvSpPr/>
          <p:nvPr/>
        </p:nvSpPr>
        <p:spPr>
          <a:xfrm>
            <a:off x="287338" y="2363788"/>
            <a:ext cx="257175" cy="2032000"/>
          </a:xfrm>
          <a:prstGeom prst="roundRect">
            <a:avLst>
              <a:gd name="adj" fmla="val 7806"/>
            </a:avLst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9" name="타원 28"/>
          <p:cNvSpPr/>
          <p:nvPr/>
        </p:nvSpPr>
        <p:spPr>
          <a:xfrm>
            <a:off x="357188" y="2193925"/>
            <a:ext cx="66675" cy="136525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1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30" name="모서리가 둥근 직사각형 8"/>
          <p:cNvSpPr/>
          <p:nvPr/>
        </p:nvSpPr>
        <p:spPr>
          <a:xfrm>
            <a:off x="1052513" y="1965325"/>
            <a:ext cx="474662" cy="228600"/>
          </a:xfrm>
          <a:prstGeom prst="roundRect">
            <a:avLst>
              <a:gd name="adj" fmla="val 7806"/>
            </a:avLst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1" name="타원 30"/>
          <p:cNvSpPr/>
          <p:nvPr/>
        </p:nvSpPr>
        <p:spPr>
          <a:xfrm>
            <a:off x="950913" y="1893888"/>
            <a:ext cx="103187" cy="130175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2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2" name="직선 화살표 연결선 31"/>
          <p:cNvCxnSpPr/>
          <p:nvPr/>
        </p:nvCxnSpPr>
        <p:spPr>
          <a:xfrm>
            <a:off x="1527175" y="2239963"/>
            <a:ext cx="1363663" cy="209550"/>
          </a:xfrm>
          <a:prstGeom prst="straightConnector1">
            <a:avLst/>
          </a:prstGeom>
          <a:ln w="50800">
            <a:solidFill>
              <a:srgbClr val="FFFF9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788" name="그림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838" y="2363788"/>
            <a:ext cx="3062287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모서리가 둥근 직사각형 18"/>
          <p:cNvSpPr/>
          <p:nvPr/>
        </p:nvSpPr>
        <p:spPr>
          <a:xfrm>
            <a:off x="2890838" y="2324100"/>
            <a:ext cx="3062287" cy="2484438"/>
          </a:xfrm>
          <a:prstGeom prst="roundRect">
            <a:avLst>
              <a:gd name="adj" fmla="val 753"/>
            </a:avLst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solidFill>
                  <a:srgbClr val="FF8601"/>
                </a:solidFill>
              </a:rPr>
              <a:t>내 서재 담기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73297F21-DF2E-4915-B41C-86C838A809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960" y="1303151"/>
            <a:ext cx="4505325" cy="447675"/>
          </a:xfrm>
          <a:prstGeom prst="rect">
            <a:avLst/>
          </a:prstGeom>
        </p:spPr>
      </p:pic>
      <p:sp>
        <p:nvSpPr>
          <p:cNvPr id="15" name="모서리가 둥근 직사각형 8">
            <a:extLst>
              <a:ext uri="{FF2B5EF4-FFF2-40B4-BE49-F238E27FC236}">
                <a16:creationId xmlns:a16="http://schemas.microsoft.com/office/drawing/2014/main" id="{AF948F84-7354-4AA6-B7CA-9F7C2A3E48CC}"/>
              </a:ext>
            </a:extLst>
          </p:cNvPr>
          <p:cNvSpPr/>
          <p:nvPr/>
        </p:nvSpPr>
        <p:spPr>
          <a:xfrm>
            <a:off x="5953124" y="1412687"/>
            <a:ext cx="851123" cy="257175"/>
          </a:xfrm>
          <a:prstGeom prst="roundRect">
            <a:avLst>
              <a:gd name="adj" fmla="val 7806"/>
            </a:avLst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내용 개체 틀 1"/>
          <p:cNvSpPr>
            <a:spLocks noGrp="1" noChangeArrowheads="1"/>
          </p:cNvSpPr>
          <p:nvPr>
            <p:ph idx="4294967295"/>
          </p:nvPr>
        </p:nvSpPr>
        <p:spPr bwMode="auto">
          <a:xfrm>
            <a:off x="5962900" y="2132856"/>
            <a:ext cx="2655763" cy="32131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indent="0">
              <a:buNone/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 책장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에 담은 자료를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확인 할 수 있습니다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marL="0" indent="0">
              <a:buNone/>
              <a:defRPr/>
            </a:pP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해당 자료들은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생성된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다른 책장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으로 옮길 수도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있습니다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marL="0" indent="0">
              <a:buNone/>
              <a:defRPr/>
            </a:pP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담아둔 자료에 대한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메모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가 가능하며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원문보기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도 가능합니다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내 책장 담기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43F13CA8-EF14-40EA-B89E-EF6E2A3416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337" y="1172789"/>
            <a:ext cx="5342807" cy="2760267"/>
          </a:xfrm>
          <a:prstGeom prst="rect">
            <a:avLst/>
          </a:prstGeom>
        </p:spPr>
      </p:pic>
      <p:sp>
        <p:nvSpPr>
          <p:cNvPr id="16" name="모서리가 둥근 직사각형 8">
            <a:extLst>
              <a:ext uri="{FF2B5EF4-FFF2-40B4-BE49-F238E27FC236}">
                <a16:creationId xmlns:a16="http://schemas.microsoft.com/office/drawing/2014/main" id="{74A75A88-B97D-411A-9A5A-B53D3FE21934}"/>
              </a:ext>
            </a:extLst>
          </p:cNvPr>
          <p:cNvSpPr/>
          <p:nvPr/>
        </p:nvSpPr>
        <p:spPr>
          <a:xfrm>
            <a:off x="430581" y="1761769"/>
            <a:ext cx="973067" cy="299079"/>
          </a:xfrm>
          <a:prstGeom prst="roundRect">
            <a:avLst>
              <a:gd name="adj" fmla="val 7806"/>
            </a:avLst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7" name="모서리가 둥근 직사각형 8">
            <a:extLst>
              <a:ext uri="{FF2B5EF4-FFF2-40B4-BE49-F238E27FC236}">
                <a16:creationId xmlns:a16="http://schemas.microsoft.com/office/drawing/2014/main" id="{06CF8588-225D-49E0-8B49-E67B7A398987}"/>
              </a:ext>
            </a:extLst>
          </p:cNvPr>
          <p:cNvSpPr/>
          <p:nvPr/>
        </p:nvSpPr>
        <p:spPr>
          <a:xfrm>
            <a:off x="1907704" y="2552922"/>
            <a:ext cx="973067" cy="299079"/>
          </a:xfrm>
          <a:prstGeom prst="roundRect">
            <a:avLst>
              <a:gd name="adj" fmla="val 7806"/>
            </a:avLst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38E267E0-C005-4E0D-B35F-AB5F542B2B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4049740"/>
            <a:ext cx="5256584" cy="2380547"/>
          </a:xfrm>
          <a:prstGeom prst="rect">
            <a:avLst/>
          </a:prstGeom>
        </p:spPr>
      </p:pic>
      <p:sp>
        <p:nvSpPr>
          <p:cNvPr id="19" name="모서리가 둥근 직사각형 8">
            <a:extLst>
              <a:ext uri="{FF2B5EF4-FFF2-40B4-BE49-F238E27FC236}">
                <a16:creationId xmlns:a16="http://schemas.microsoft.com/office/drawing/2014/main" id="{8FF76C93-AD73-4B59-8569-22F114FA55AB}"/>
              </a:ext>
            </a:extLst>
          </p:cNvPr>
          <p:cNvSpPr/>
          <p:nvPr/>
        </p:nvSpPr>
        <p:spPr>
          <a:xfrm>
            <a:off x="611560" y="3861048"/>
            <a:ext cx="1223963" cy="431800"/>
          </a:xfrm>
          <a:prstGeom prst="roundRect">
            <a:avLst>
              <a:gd name="adj" fmla="val 7806"/>
            </a:avLst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0" name="모서리가 둥근 직사각형 8">
            <a:extLst>
              <a:ext uri="{FF2B5EF4-FFF2-40B4-BE49-F238E27FC236}">
                <a16:creationId xmlns:a16="http://schemas.microsoft.com/office/drawing/2014/main" id="{A651896D-3411-4362-B17B-8B76E6992ADF}"/>
              </a:ext>
            </a:extLst>
          </p:cNvPr>
          <p:cNvSpPr/>
          <p:nvPr/>
        </p:nvSpPr>
        <p:spPr>
          <a:xfrm>
            <a:off x="4899445" y="5081291"/>
            <a:ext cx="968699" cy="1434798"/>
          </a:xfrm>
          <a:prstGeom prst="roundRect">
            <a:avLst>
              <a:gd name="adj" fmla="val 7806"/>
            </a:avLst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91237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D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1466781"/>
            <a:ext cx="7200800" cy="12618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36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학술연구정보서비스 </a:t>
            </a:r>
            <a:r>
              <a:rPr lang="en-US" altLang="ko-KR" sz="36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RISS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6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(</a:t>
            </a:r>
            <a:r>
              <a:rPr lang="en-US" altLang="ko-KR" sz="4000" b="1" dirty="0">
                <a:solidFill>
                  <a:srgbClr val="E97C05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R</a:t>
            </a:r>
            <a:r>
              <a:rPr lang="en-US" altLang="ko-KR" sz="36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esearch </a:t>
            </a:r>
            <a:r>
              <a:rPr lang="en-US" altLang="ko-KR" sz="4000" dirty="0">
                <a:solidFill>
                  <a:srgbClr val="E97C05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I</a:t>
            </a:r>
            <a:r>
              <a:rPr lang="en-US" altLang="ko-KR" sz="36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nformation </a:t>
            </a:r>
            <a:r>
              <a:rPr lang="en-US" altLang="ko-KR" sz="4000" dirty="0">
                <a:solidFill>
                  <a:srgbClr val="E97C05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S</a:t>
            </a:r>
            <a:r>
              <a:rPr lang="en-US" altLang="ko-KR" sz="36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haring </a:t>
            </a:r>
            <a:r>
              <a:rPr lang="en-US" altLang="ko-KR" sz="4000" b="1" dirty="0">
                <a:solidFill>
                  <a:srgbClr val="E97C05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S</a:t>
            </a:r>
            <a:r>
              <a:rPr lang="en-US" altLang="ko-KR" sz="36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ervice)</a:t>
            </a:r>
          </a:p>
        </p:txBody>
      </p:sp>
      <p:sp>
        <p:nvSpPr>
          <p:cNvPr id="8" name="부제목 2"/>
          <p:cNvSpPr txBox="1">
            <a:spLocks/>
          </p:cNvSpPr>
          <p:nvPr/>
        </p:nvSpPr>
        <p:spPr>
          <a:xfrm>
            <a:off x="323528" y="2636912"/>
            <a:ext cx="8569325" cy="38163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85800" indent="-342900" eaLnBrk="1" fontAlgn="auto" latinLnBrk="1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en-US" altLang="ko-KR" sz="2400" b="1" dirty="0">
              <a:solidFill>
                <a:schemeClr val="tx1">
                  <a:lumMod val="50000"/>
                  <a:lumOff val="50000"/>
                </a:schemeClr>
              </a:solidFill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  <a:p>
            <a:pPr marL="685800" indent="-342900" eaLnBrk="1" fontAlgn="auto" latinLnBrk="1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ko-KR" altLang="en-US" sz="2200" b="1" spc="-150" dirty="0"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교육부  출연기관인  한국교육학술정보원</a:t>
            </a:r>
            <a:r>
              <a:rPr lang="en-US" altLang="ko-KR" sz="2200" b="1" spc="-150" dirty="0"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(KERIS)</a:t>
            </a:r>
            <a:r>
              <a:rPr lang="ko-KR" altLang="en-US" sz="2200" b="1" spc="-150" dirty="0"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에서</a:t>
            </a:r>
            <a:br>
              <a:rPr lang="en-US" altLang="ko-KR" sz="2200" b="1" spc="-150" dirty="0"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</a:br>
            <a:r>
              <a:rPr lang="ko-KR" altLang="en-US" sz="2200" b="1" spc="-180" dirty="0"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연구  효율성을  증진시키고  고등교육의  경쟁력을  향상하고자</a:t>
            </a:r>
            <a:r>
              <a:rPr lang="en-US" altLang="ko-KR" sz="2200" b="1" spc="-150" dirty="0"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 1998</a:t>
            </a:r>
            <a:r>
              <a:rPr lang="ko-KR" altLang="en-US" sz="2200" b="1" spc="-150" dirty="0"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년 개통</a:t>
            </a:r>
            <a:endParaRPr lang="en-US" altLang="ko-KR" sz="2200" b="1" spc="-150" dirty="0"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  <a:p>
            <a:pPr marL="685800" indent="-342900" eaLnBrk="1" fontAlgn="auto" latinLnBrk="1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en-US" altLang="ko-KR" sz="2400" b="1" dirty="0">
              <a:latin typeface="경기천년제목 Light" panose="02020403020101020101" pitchFamily="18" charset="-127"/>
              <a:ea typeface="경기천년제목 Light" panose="02020403020101020101" pitchFamily="18" charset="-127"/>
            </a:endParaRPr>
          </a:p>
          <a:p>
            <a:pPr marL="685800" indent="-342900" eaLnBrk="1" fontAlgn="auto" latinLnBrk="1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ko-KR" altLang="en-US" sz="2200" b="1" spc="-100" dirty="0"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전국의 대학이 생산하고 보유한 학술자원을 공동으로 이용할 수 </a:t>
            </a:r>
            <a:r>
              <a:rPr lang="ko-KR" altLang="en-US" sz="2200" b="1" dirty="0">
                <a:latin typeface="경기천년제목 Light" panose="02020403020101020101" pitchFamily="18" charset="-127"/>
                <a:ea typeface="경기천년제목 Light" panose="02020403020101020101" pitchFamily="18" charset="-127"/>
              </a:rPr>
              <a:t>있도록 하는 개방된 대국민 서비스</a:t>
            </a: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259632" y="476673"/>
            <a:ext cx="244827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eaLnBrk="1" fontAlgn="auto" latinLnBrk="1" hangingPunct="1">
              <a:spcAft>
                <a:spcPts val="0"/>
              </a:spcAft>
              <a:defRPr/>
            </a:pPr>
            <a:r>
              <a:rPr lang="en-US" altLang="ko-KR" sz="3600" dirty="0">
                <a:solidFill>
                  <a:schemeClr val="tx2"/>
                </a:solidFill>
                <a:latin typeface="양진체 " panose="02020503000000000000" pitchFamily="18" charset="-127"/>
                <a:ea typeface="양진체 " panose="02020503000000000000" pitchFamily="18" charset="-127"/>
                <a:cs typeface="+mj-cs"/>
              </a:rPr>
              <a:t>RISS </a:t>
            </a:r>
            <a:r>
              <a:rPr lang="ko-KR" altLang="en-US" sz="3600" dirty="0">
                <a:solidFill>
                  <a:schemeClr val="tx2"/>
                </a:solidFill>
                <a:latin typeface="양진체 " panose="02020503000000000000" pitchFamily="18" charset="-127"/>
                <a:ea typeface="양진체 " panose="02020503000000000000" pitchFamily="18" charset="-127"/>
                <a:cs typeface="+mj-cs"/>
              </a:rPr>
              <a:t>란</a:t>
            </a:r>
            <a:r>
              <a:rPr lang="en-US" altLang="ko-KR" sz="3600" dirty="0">
                <a:solidFill>
                  <a:schemeClr val="tx2"/>
                </a:solidFill>
                <a:latin typeface="양진체 " panose="02020503000000000000" pitchFamily="18" charset="-127"/>
                <a:ea typeface="양진체 " panose="02020503000000000000" pitchFamily="18" charset="-127"/>
                <a:cs typeface="+mj-cs"/>
              </a:rPr>
              <a:t>??</a:t>
            </a:r>
            <a:endParaRPr lang="ko-KR" altLang="en-US" sz="3600" dirty="0">
              <a:solidFill>
                <a:schemeClr val="tx2"/>
              </a:solidFill>
              <a:latin typeface="양진체 " panose="02020503000000000000" pitchFamily="18" charset="-127"/>
              <a:ea typeface="양진체 " panose="02020503000000000000" pitchFamily="18" charset="-127"/>
              <a:cs typeface="+mj-cs"/>
            </a:endParaRPr>
          </a:p>
        </p:txBody>
      </p:sp>
    </p:spTree>
  </p:cSld>
  <p:clrMapOvr>
    <a:masterClrMapping/>
  </p:clrMapOvr>
  <p:transition spd="med"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4605493" y="4171896"/>
            <a:ext cx="4538507" cy="163336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쉽고 빠른 참고문헌 작성을 원한다면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?</a:t>
            </a:r>
          </a:p>
          <a:p>
            <a:pPr marL="0" indent="0">
              <a:buNone/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내보내기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를 통해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자료의 정보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를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메일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Excel, EndNote, </a:t>
            </a:r>
            <a:r>
              <a:rPr lang="en-US" altLang="ko-KR" sz="18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RefWorks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등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다양한 형태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와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형식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으로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내보낼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수 있습니다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395536" y="1628800"/>
            <a:ext cx="8215312" cy="4013200"/>
            <a:chOff x="471488" y="1730375"/>
            <a:chExt cx="8215312" cy="4013200"/>
          </a:xfrm>
        </p:grpSpPr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1488" y="1735138"/>
              <a:ext cx="4032250" cy="4008437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  <p:sp>
          <p:nvSpPr>
            <p:cNvPr id="12" name="모서리가 둥근 직사각형 8"/>
            <p:cNvSpPr/>
            <p:nvPr/>
          </p:nvSpPr>
          <p:spPr>
            <a:xfrm>
              <a:off x="544513" y="2074863"/>
              <a:ext cx="3881437" cy="534987"/>
            </a:xfrm>
            <a:prstGeom prst="roundRect">
              <a:avLst>
                <a:gd name="adj" fmla="val 7806"/>
              </a:avLst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pic>
          <p:nvPicPr>
            <p:cNvPr id="13" name="그림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40263" y="1730375"/>
              <a:ext cx="4046537" cy="2303463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  <p:sp>
          <p:nvSpPr>
            <p:cNvPr id="14" name="모서리가 둥근 직사각형 8"/>
            <p:cNvSpPr/>
            <p:nvPr/>
          </p:nvSpPr>
          <p:spPr>
            <a:xfrm>
              <a:off x="4718050" y="2101850"/>
              <a:ext cx="3881438" cy="1417638"/>
            </a:xfrm>
            <a:prstGeom prst="roundRect">
              <a:avLst>
                <a:gd name="adj" fmla="val 7806"/>
              </a:avLst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내보내기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내용 개체 틀 1"/>
          <p:cNvSpPr>
            <a:spLocks noGrp="1"/>
          </p:cNvSpPr>
          <p:nvPr>
            <p:ph idx="4294967295"/>
          </p:nvPr>
        </p:nvSpPr>
        <p:spPr>
          <a:xfrm>
            <a:off x="5868144" y="2870531"/>
            <a:ext cx="3528392" cy="1152839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함께 보면 좋은 자료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밖에서도 보고 싶은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자료는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SNS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와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메신저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로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공유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해보세요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 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395536" y="2024063"/>
            <a:ext cx="5861050" cy="3365500"/>
            <a:chOff x="395536" y="2024063"/>
            <a:chExt cx="5861050" cy="3365500"/>
          </a:xfrm>
        </p:grpSpPr>
        <p:grpSp>
          <p:nvGrpSpPr>
            <p:cNvPr id="5" name="그룹 4"/>
            <p:cNvGrpSpPr/>
            <p:nvPr/>
          </p:nvGrpSpPr>
          <p:grpSpPr>
            <a:xfrm>
              <a:off x="395536" y="2024063"/>
              <a:ext cx="5861050" cy="3365500"/>
              <a:chOff x="515938" y="2024063"/>
              <a:chExt cx="5861050" cy="3365500"/>
            </a:xfrm>
          </p:grpSpPr>
          <p:pic>
            <p:nvPicPr>
              <p:cNvPr id="2" name="그림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5938" y="2024063"/>
                <a:ext cx="5297487" cy="3365500"/>
              </a:xfrm>
              <a:prstGeom prst="rect">
                <a:avLst/>
              </a:prstGeom>
              <a:ln>
                <a:solidFill>
                  <a:schemeClr val="bg1">
                    <a:lumMod val="90000"/>
                  </a:schemeClr>
                </a:solidFill>
              </a:ln>
            </p:spPr>
          </p:pic>
          <p:cxnSp>
            <p:nvCxnSpPr>
              <p:cNvPr id="22" name="직선 화살표 연결선 21"/>
              <p:cNvCxnSpPr>
                <a:cxnSpLocks/>
              </p:cNvCxnSpPr>
              <p:nvPr/>
            </p:nvCxnSpPr>
            <p:spPr>
              <a:xfrm flipV="1">
                <a:off x="5364163" y="4010025"/>
                <a:ext cx="1012825" cy="1054100"/>
              </a:xfrm>
              <a:prstGeom prst="straightConnector1">
                <a:avLst/>
              </a:prstGeom>
              <a:ln w="50800">
                <a:solidFill>
                  <a:srgbClr val="FFFF99"/>
                </a:solidFill>
                <a:tailEnd type="triangl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모서리가 둥근 직사각형 8"/>
            <p:cNvSpPr/>
            <p:nvPr/>
          </p:nvSpPr>
          <p:spPr>
            <a:xfrm>
              <a:off x="4849986" y="4587875"/>
              <a:ext cx="414338" cy="801688"/>
            </a:xfrm>
            <a:prstGeom prst="roundRect">
              <a:avLst>
                <a:gd name="adj" fmla="val 7806"/>
              </a:avLst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8" name="제목 4"/>
          <p:cNvSpPr>
            <a:spLocks noGrp="1"/>
          </p:cNvSpPr>
          <p:nvPr>
            <p:ph type="title"/>
          </p:nvPr>
        </p:nvSpPr>
        <p:spPr>
          <a:xfrm>
            <a:off x="1302044" y="556772"/>
            <a:ext cx="7569158" cy="616017"/>
          </a:xfrm>
        </p:spPr>
        <p:txBody>
          <a:bodyPr/>
          <a:lstStyle/>
          <a:p>
            <a:r>
              <a:rPr lang="en-US" altLang="ko-KR" dirty="0"/>
              <a:t>SNS </a:t>
            </a:r>
            <a:r>
              <a:rPr lang="ko-KR" altLang="en-US" dirty="0"/>
              <a:t>공유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2051720" y="5197200"/>
            <a:ext cx="6336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자료 상세 보기에서 관심 있는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주제어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를 클릭해보세요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해당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주제어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로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재 검색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됩니다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755576" y="1484784"/>
            <a:ext cx="7499101" cy="3466578"/>
            <a:chOff x="-128955" y="1874838"/>
            <a:chExt cx="7499101" cy="3466578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28955" y="1874838"/>
              <a:ext cx="5243512" cy="2652712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68159" y="2582341"/>
              <a:ext cx="3201987" cy="2759075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</p:grp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주제어 검색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1331913" y="5478339"/>
            <a:ext cx="71285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내가 본 자료의 참고문헌이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궁금하다면 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?</a:t>
            </a:r>
          </a:p>
          <a:p>
            <a:pPr>
              <a:lnSpc>
                <a:spcPct val="150000"/>
              </a:lnSpc>
              <a:defRPr/>
            </a:pP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상세보기에서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참고문헌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을 바로 확인해보세요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 (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국내박사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국내학술지논문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1691680" y="1305719"/>
            <a:ext cx="5780509" cy="4137571"/>
            <a:chOff x="447675" y="1911350"/>
            <a:chExt cx="5059363" cy="3783013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7675" y="1911350"/>
              <a:ext cx="5059363" cy="3783013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  <p:sp>
          <p:nvSpPr>
            <p:cNvPr id="15" name="모서리가 둥근 직사각형 8"/>
            <p:cNvSpPr/>
            <p:nvPr/>
          </p:nvSpPr>
          <p:spPr>
            <a:xfrm>
              <a:off x="466725" y="4667250"/>
              <a:ext cx="1427163" cy="279400"/>
            </a:xfrm>
            <a:prstGeom prst="roundRect">
              <a:avLst>
                <a:gd name="adj" fmla="val 7806"/>
              </a:avLst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참고 문헌 확인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899592" y="1412776"/>
            <a:ext cx="7350263" cy="4627944"/>
            <a:chOff x="947739" y="1226633"/>
            <a:chExt cx="7350263" cy="4627944"/>
          </a:xfrm>
        </p:grpSpPr>
        <p:pic>
          <p:nvPicPr>
            <p:cNvPr id="10" name="그림 9"/>
            <p:cNvPicPr>
              <a:picLocks noChangeAspect="1"/>
            </p:cNvPicPr>
            <p:nvPr/>
          </p:nvPicPr>
          <p:blipFill rotWithShape="1">
            <a:blip r:embed="rId3"/>
            <a:srcRect l="15833" t="17693" r="16666" b="3846"/>
            <a:stretch/>
          </p:blipFill>
          <p:spPr>
            <a:xfrm>
              <a:off x="947739" y="1226633"/>
              <a:ext cx="7350263" cy="4627944"/>
            </a:xfrm>
            <a:prstGeom prst="rect">
              <a:avLst/>
            </a:prstGeom>
          </p:spPr>
        </p:pic>
        <p:sp>
          <p:nvSpPr>
            <p:cNvPr id="11" name="모서리가 둥근 직사각형 8">
              <a:extLst>
                <a:ext uri="{FF2B5EF4-FFF2-40B4-BE49-F238E27FC236}">
                  <a16:creationId xmlns:a16="http://schemas.microsoft.com/office/drawing/2014/main" id="{1CBA75A9-9DBF-4A8A-B99D-B45A07587AD7}"/>
                </a:ext>
              </a:extLst>
            </p:cNvPr>
            <p:cNvSpPr/>
            <p:nvPr/>
          </p:nvSpPr>
          <p:spPr>
            <a:xfrm>
              <a:off x="978219" y="1256324"/>
              <a:ext cx="2002290" cy="230951"/>
            </a:xfrm>
            <a:prstGeom prst="roundRect">
              <a:avLst>
                <a:gd name="adj" fmla="val 2508"/>
              </a:avLst>
            </a:prstGeom>
            <a:noFill/>
            <a:ln w="444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모서리가 둥근 직사각형 8">
              <a:extLst>
                <a:ext uri="{FF2B5EF4-FFF2-40B4-BE49-F238E27FC236}">
                  <a16:creationId xmlns:a16="http://schemas.microsoft.com/office/drawing/2014/main" id="{1CBA75A9-9DBF-4A8A-B99D-B45A07587AD7}"/>
                </a:ext>
              </a:extLst>
            </p:cNvPr>
            <p:cNvSpPr/>
            <p:nvPr/>
          </p:nvSpPr>
          <p:spPr>
            <a:xfrm>
              <a:off x="1295400" y="1793752"/>
              <a:ext cx="914400" cy="416048"/>
            </a:xfrm>
            <a:prstGeom prst="roundRect">
              <a:avLst>
                <a:gd name="adj" fmla="val 2508"/>
              </a:avLst>
            </a:prstGeom>
            <a:noFill/>
            <a:ln w="444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모서리가 둥근 직사각형 8">
              <a:extLst>
                <a:ext uri="{FF2B5EF4-FFF2-40B4-BE49-F238E27FC236}">
                  <a16:creationId xmlns:a16="http://schemas.microsoft.com/office/drawing/2014/main" id="{1CBA75A9-9DBF-4A8A-B99D-B45A07587AD7}"/>
                </a:ext>
              </a:extLst>
            </p:cNvPr>
            <p:cNvSpPr/>
            <p:nvPr/>
          </p:nvSpPr>
          <p:spPr>
            <a:xfrm>
              <a:off x="1201781" y="2525196"/>
              <a:ext cx="685801" cy="258366"/>
            </a:xfrm>
            <a:prstGeom prst="roundRect">
              <a:avLst>
                <a:gd name="adj" fmla="val 8079"/>
              </a:avLst>
            </a:prstGeom>
            <a:noFill/>
            <a:ln w="444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8">
              <a:extLst>
                <a:ext uri="{FF2B5EF4-FFF2-40B4-BE49-F238E27FC236}">
                  <a16:creationId xmlns:a16="http://schemas.microsoft.com/office/drawing/2014/main" id="{1CBA75A9-9DBF-4A8A-B99D-B45A07587AD7}"/>
                </a:ext>
              </a:extLst>
            </p:cNvPr>
            <p:cNvSpPr/>
            <p:nvPr/>
          </p:nvSpPr>
          <p:spPr>
            <a:xfrm>
              <a:off x="4679478" y="2525196"/>
              <a:ext cx="685801" cy="258366"/>
            </a:xfrm>
            <a:prstGeom prst="roundRect">
              <a:avLst>
                <a:gd name="adj" fmla="val 8079"/>
              </a:avLst>
            </a:prstGeom>
            <a:noFill/>
            <a:ln w="444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모서리가 둥근 직사각형 8">
              <a:extLst>
                <a:ext uri="{FF2B5EF4-FFF2-40B4-BE49-F238E27FC236}">
                  <a16:creationId xmlns:a16="http://schemas.microsoft.com/office/drawing/2014/main" id="{1CBA75A9-9DBF-4A8A-B99D-B45A07587AD7}"/>
                </a:ext>
              </a:extLst>
            </p:cNvPr>
            <p:cNvSpPr/>
            <p:nvPr/>
          </p:nvSpPr>
          <p:spPr>
            <a:xfrm>
              <a:off x="1205937" y="4210339"/>
              <a:ext cx="431473" cy="234878"/>
            </a:xfrm>
            <a:prstGeom prst="roundRect">
              <a:avLst>
                <a:gd name="adj" fmla="val 8079"/>
              </a:avLst>
            </a:prstGeom>
            <a:noFill/>
            <a:ln w="444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관련 분석 정보 제공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870620" y="6058137"/>
            <a:ext cx="8108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내가 본 자료의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활용도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논문 주제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연구 동향 등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과 관련된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분석 정보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를 확인해보세요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  <a:endParaRPr lang="ko-KR" altLang="en-US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884486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4"/>
          <p:cNvSpPr txBox="1">
            <a:spLocks/>
          </p:cNvSpPr>
          <p:nvPr/>
        </p:nvSpPr>
        <p:spPr>
          <a:xfrm>
            <a:off x="708025" y="4586589"/>
            <a:ext cx="6138863" cy="252413"/>
          </a:xfrm>
        </p:spPr>
        <p:txBody>
          <a:bodyPr>
            <a:noAutofit/>
          </a:bodyPr>
          <a:lstStyle>
            <a:lvl1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kern="1200">
                <a:solidFill>
                  <a:srgbClr val="DDDFE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동그라미재단B" panose="02020603020101020101" pitchFamily="18" charset="-127"/>
                <a:ea typeface="동그라미재단B" panose="02020603020101020101" pitchFamily="18" charset="-127"/>
                <a:cs typeface="+mn-cs"/>
              </a:defRPr>
            </a:lvl1pPr>
            <a:lvl2pPr marL="34290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70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ko-KR" altLang="en-US" dirty="0">
                <a:solidFill>
                  <a:srgbClr val="FFFFFF"/>
                </a:solidFill>
              </a:rPr>
              <a:t>내가 찾는 자료는 이름이 뭘까</a:t>
            </a:r>
            <a:r>
              <a:rPr lang="en-US" altLang="ko-KR" dirty="0">
                <a:solidFill>
                  <a:srgbClr val="FFFFFF"/>
                </a:solidFill>
              </a:rPr>
              <a:t>?</a:t>
            </a:r>
            <a:endParaRPr lang="ko-KR" alt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제목 3"/>
          <p:cNvSpPr txBox="1">
            <a:spLocks/>
          </p:cNvSpPr>
          <p:nvPr/>
        </p:nvSpPr>
        <p:spPr>
          <a:xfrm>
            <a:off x="622969" y="3189589"/>
            <a:ext cx="6037263" cy="1397000"/>
          </a:xfrm>
          <a:prstGeom prst="rect">
            <a:avLst/>
          </a:prstGeom>
        </p:spPr>
        <p:txBody>
          <a:bodyPr lIns="68580" tIns="34290" rIns="68580" bIns="34290" anchor="b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b="1" kern="1200" spc="0">
                <a:solidFill>
                  <a:srgbClr val="F4F5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S봄바람체 2.0" panose="00000503030000020004" pitchFamily="2" charset="-127"/>
                <a:ea typeface="HS봄바람체 2.0" panose="00000503030000020004" pitchFamily="2" charset="-127"/>
                <a:cs typeface="+mj-cs"/>
              </a:defRPr>
            </a:lvl1pPr>
          </a:lstStyle>
          <a:p>
            <a:pPr>
              <a:defRPr/>
            </a:pPr>
            <a:r>
              <a:rPr lang="en-US" altLang="ko-KR" sz="4500" dirty="0">
                <a:solidFill>
                  <a:srgbClr val="FBF7C1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5. </a:t>
            </a:r>
            <a:r>
              <a:rPr lang="ko-KR" altLang="en-US" sz="4500" dirty="0">
                <a:solidFill>
                  <a:schemeClr val="bg1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자료</a:t>
            </a:r>
            <a:r>
              <a:rPr lang="ko-KR" altLang="en-US" sz="4500" dirty="0">
                <a:solidFill>
                  <a:srgbClr val="F8CEB6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 </a:t>
            </a:r>
            <a:r>
              <a:rPr lang="ko-KR" altLang="en-US" sz="4500" dirty="0">
                <a:solidFill>
                  <a:srgbClr val="FBF7C1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유형</a:t>
            </a:r>
          </a:p>
        </p:txBody>
      </p:sp>
    </p:spTree>
  </p:cSld>
  <p:clrMapOvr>
    <a:masterClrMapping/>
  </p:clrMapOvr>
  <p:transition spd="med">
    <p:pull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4841881" y="2250130"/>
            <a:ext cx="4155852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 indent="-257175">
              <a:buFontTx/>
              <a:buAutoNum type="arabicPeriod"/>
              <a:defRPr/>
            </a:pP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‘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국내학술논문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’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체크 후 </a:t>
            </a:r>
            <a:r>
              <a:rPr lang="ko-KR" altLang="en-US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검색어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입력</a:t>
            </a: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7175" indent="-257175">
              <a:buFontTx/>
              <a:buAutoNum type="arabicPeriod"/>
              <a:defRPr/>
            </a:pP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7175" indent="-257175">
              <a:buFontTx/>
              <a:buAutoNum type="arabicPeriod"/>
              <a:defRPr/>
            </a:pP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자료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이용 구분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확인</a:t>
            </a: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7175" indent="-257175">
              <a:buFontTx/>
              <a:buAutoNum type="arabicPeriod"/>
              <a:defRPr/>
            </a:pP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7175" indent="-257175">
              <a:buFontTx/>
              <a:buAutoNum type="arabicPeriod"/>
              <a:defRPr/>
            </a:pP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841881" y="4194954"/>
            <a:ext cx="4155852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3.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스콜라 제공 유료논문 중 소속기관을 등록한 학술연구자그룹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대학생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대학원생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교수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…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등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시간대별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원문 이용 가능</a:t>
            </a: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98310" name="직사각형 1"/>
          <p:cNvSpPr>
            <a:spLocks noChangeArrowheads="1"/>
          </p:cNvSpPr>
          <p:nvPr/>
        </p:nvSpPr>
        <p:spPr bwMode="auto">
          <a:xfrm>
            <a:off x="5114925" y="3594100"/>
            <a:ext cx="341471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r>
              <a:rPr lang="en-US" altLang="ko-KR" sz="15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</a:t>
            </a:r>
            <a:r>
              <a:rPr lang="ko-KR" altLang="en-US" sz="15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원문 무료 이용</a:t>
            </a:r>
            <a:endParaRPr lang="en-US" altLang="ko-KR" sz="15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r>
              <a:rPr lang="en-US" altLang="ko-KR" sz="15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</a:t>
            </a:r>
            <a:r>
              <a:rPr lang="ko-KR" altLang="en-US" sz="15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원문 제공업체로 이동하여 원문 무료 이용</a:t>
            </a:r>
            <a:endParaRPr lang="en-US" altLang="ko-KR" sz="15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r>
              <a:rPr lang="en-US" altLang="ko-KR" sz="15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</a:t>
            </a:r>
            <a:r>
              <a:rPr lang="ko-KR" altLang="en-US" sz="15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원문 제공업체로 이동하여 원문 구매</a:t>
            </a:r>
            <a:endParaRPr lang="en-US" altLang="ko-KR" sz="15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1875" y="3190875"/>
            <a:ext cx="3508375" cy="328613"/>
          </a:xfrm>
          <a:prstGeom prst="rect">
            <a:avLst/>
          </a:prstGeom>
          <a:ln>
            <a:solidFill>
              <a:schemeClr val="bg1">
                <a:lumMod val="90000"/>
              </a:schemeClr>
            </a:solidFill>
          </a:ln>
        </p:spPr>
      </p:pic>
      <p:pic>
        <p:nvPicPr>
          <p:cNvPr id="98316" name="그림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8" y="3878263"/>
            <a:ext cx="309562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320" name="그림 3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025" y="4111625"/>
            <a:ext cx="2301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321" name="그림 3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388" y="3617913"/>
            <a:ext cx="24923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그룹 4"/>
          <p:cNvGrpSpPr/>
          <p:nvPr/>
        </p:nvGrpSpPr>
        <p:grpSpPr>
          <a:xfrm>
            <a:off x="298668" y="1470025"/>
            <a:ext cx="4348162" cy="4543425"/>
            <a:chOff x="287338" y="1916113"/>
            <a:chExt cx="4348162" cy="4543425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87338" y="1916113"/>
              <a:ext cx="4333875" cy="957262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  <p:sp>
          <p:nvSpPr>
            <p:cNvPr id="30" name="모서리가 둥근 직사각형 16"/>
            <p:cNvSpPr/>
            <p:nvPr/>
          </p:nvSpPr>
          <p:spPr>
            <a:xfrm>
              <a:off x="812800" y="2668588"/>
              <a:ext cx="784225" cy="217487"/>
            </a:xfrm>
            <a:prstGeom prst="roundRect">
              <a:avLst/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3" name="타원 32"/>
            <p:cNvSpPr/>
            <p:nvPr/>
          </p:nvSpPr>
          <p:spPr>
            <a:xfrm>
              <a:off x="833438" y="2565400"/>
              <a:ext cx="122237" cy="123825"/>
            </a:xfrm>
            <a:prstGeom prst="ellipse">
              <a:avLst/>
            </a:prstGeom>
            <a:solidFill>
              <a:srgbClr val="FFFF99"/>
            </a:solidFill>
            <a:ln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900" b="1" dirty="0">
                  <a:solidFill>
                    <a:schemeClr val="tx1"/>
                  </a:solidFill>
                </a:rPr>
                <a:t>1</a:t>
              </a:r>
              <a:endParaRPr lang="ko-KR" altLang="en-US" sz="1050" b="1" dirty="0">
                <a:solidFill>
                  <a:schemeClr val="tx1"/>
                </a:solidFill>
              </a:endParaRPr>
            </a:p>
          </p:txBody>
        </p:sp>
        <p:pic>
          <p:nvPicPr>
            <p:cNvPr id="28" name="그림 2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1625" y="2924175"/>
              <a:ext cx="4333875" cy="1262063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  <p:pic>
          <p:nvPicPr>
            <p:cNvPr id="35" name="그림 3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87338" y="4292600"/>
              <a:ext cx="4348162" cy="957263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  <p:sp>
          <p:nvSpPr>
            <p:cNvPr id="36" name="모서리가 둥근 직사각형 16"/>
            <p:cNvSpPr/>
            <p:nvPr/>
          </p:nvSpPr>
          <p:spPr>
            <a:xfrm>
              <a:off x="315913" y="3586163"/>
              <a:ext cx="639762" cy="600075"/>
            </a:xfrm>
            <a:prstGeom prst="roundRect">
              <a:avLst/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7" name="모서리가 둥근 직사각형 16"/>
            <p:cNvSpPr/>
            <p:nvPr/>
          </p:nvSpPr>
          <p:spPr>
            <a:xfrm>
              <a:off x="395288" y="5014913"/>
              <a:ext cx="869950" cy="176212"/>
            </a:xfrm>
            <a:prstGeom prst="roundRect">
              <a:avLst/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8" name="타원 17"/>
            <p:cNvSpPr/>
            <p:nvPr/>
          </p:nvSpPr>
          <p:spPr>
            <a:xfrm>
              <a:off x="323850" y="3429000"/>
              <a:ext cx="122238" cy="123825"/>
            </a:xfrm>
            <a:prstGeom prst="ellipse">
              <a:avLst/>
            </a:prstGeom>
            <a:solidFill>
              <a:srgbClr val="FFFF99"/>
            </a:solidFill>
            <a:ln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900" b="1" dirty="0">
                  <a:solidFill>
                    <a:schemeClr val="tx1"/>
                  </a:solidFill>
                </a:rPr>
                <a:t>2</a:t>
              </a:r>
              <a:endParaRPr lang="ko-KR" altLang="en-US" sz="1050" b="1" dirty="0">
                <a:solidFill>
                  <a:schemeClr val="tx1"/>
                </a:solidFill>
              </a:endParaRPr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92100" y="5373688"/>
              <a:ext cx="4343400" cy="1085850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sp>
          <p:nvSpPr>
            <p:cNvPr id="21" name="모서리가 둥근 직사각형 16"/>
            <p:cNvSpPr/>
            <p:nvPr/>
          </p:nvSpPr>
          <p:spPr>
            <a:xfrm>
              <a:off x="395288" y="6184841"/>
              <a:ext cx="4156075" cy="271581"/>
            </a:xfrm>
            <a:prstGeom prst="roundRect">
              <a:avLst/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타원 23"/>
            <p:cNvSpPr/>
            <p:nvPr/>
          </p:nvSpPr>
          <p:spPr>
            <a:xfrm>
              <a:off x="4067944" y="6103937"/>
              <a:ext cx="122237" cy="123825"/>
            </a:xfrm>
            <a:prstGeom prst="ellipse">
              <a:avLst/>
            </a:prstGeom>
            <a:solidFill>
              <a:srgbClr val="FFFF99"/>
            </a:solidFill>
            <a:ln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900" b="1" dirty="0">
                  <a:solidFill>
                    <a:schemeClr val="tx1"/>
                  </a:solidFill>
                </a:rPr>
                <a:t>3</a:t>
              </a:r>
              <a:endParaRPr lang="ko-KR" altLang="en-US" sz="105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국내학술논문</a:t>
            </a:r>
          </a:p>
        </p:txBody>
      </p:sp>
    </p:spTree>
    <p:extLst>
      <p:ext uri="{BB962C8B-B14F-4D97-AF65-F5344CB8AC3E}">
        <p14:creationId xmlns:p14="http://schemas.microsoft.com/office/powerpoint/2010/main" val="198233366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4841875" y="2249488"/>
            <a:ext cx="4156075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 indent="-257175">
              <a:buFontTx/>
              <a:buAutoNum type="arabicPeriod"/>
              <a:defRPr/>
            </a:pPr>
            <a:endParaRPr lang="en-US" altLang="ko-KR" dirty="0"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>
              <a:defRPr/>
            </a:pPr>
            <a:endParaRPr lang="en-US" altLang="ko-KR" dirty="0"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>
              <a:defRPr/>
            </a:pPr>
            <a:endParaRPr lang="en-US" altLang="ko-KR" dirty="0"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>
              <a:defRPr/>
            </a:pPr>
            <a:endParaRPr lang="en-US" altLang="ko-KR" dirty="0"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>
              <a:defRPr/>
            </a:pPr>
            <a:endParaRPr lang="en-US" altLang="ko-KR" dirty="0"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>
              <a:defRPr/>
            </a:pPr>
            <a:endParaRPr lang="en-US" altLang="ko-KR" dirty="0"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>
              <a:defRPr/>
            </a:pPr>
            <a:endParaRPr lang="en-US" altLang="ko-KR" dirty="0"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115616" y="1617710"/>
            <a:ext cx="7056784" cy="3811334"/>
            <a:chOff x="287338" y="2114550"/>
            <a:chExt cx="5773737" cy="3111500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7338" y="2114550"/>
              <a:ext cx="5773737" cy="3111500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  <p:sp>
          <p:nvSpPr>
            <p:cNvPr id="20" name="모서리가 둥근 직사각형 16"/>
            <p:cNvSpPr/>
            <p:nvPr/>
          </p:nvSpPr>
          <p:spPr>
            <a:xfrm>
              <a:off x="650875" y="3153713"/>
              <a:ext cx="752773" cy="272762"/>
            </a:xfrm>
            <a:prstGeom prst="roundRect">
              <a:avLst/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모서리가 둥근 직사각형 16"/>
            <p:cNvSpPr/>
            <p:nvPr/>
          </p:nvSpPr>
          <p:spPr>
            <a:xfrm>
              <a:off x="673101" y="4937125"/>
              <a:ext cx="730548" cy="229592"/>
            </a:xfrm>
            <a:prstGeom prst="roundRect">
              <a:avLst/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국내학술논문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2339752" y="5429044"/>
            <a:ext cx="73060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4.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디지털화 되지 않은 자료는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복사 신청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가능</a:t>
            </a: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7423040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395536" y="1306495"/>
            <a:ext cx="4752528" cy="4876279"/>
            <a:chOff x="287338" y="1878013"/>
            <a:chExt cx="3608387" cy="3940175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8450" y="1878013"/>
              <a:ext cx="3295650" cy="1249362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  <p:sp>
          <p:nvSpPr>
            <p:cNvPr id="27" name="모서리가 둥근 직사각형 20"/>
            <p:cNvSpPr/>
            <p:nvPr/>
          </p:nvSpPr>
          <p:spPr>
            <a:xfrm>
              <a:off x="373063" y="2611438"/>
              <a:ext cx="403225" cy="180975"/>
            </a:xfrm>
            <a:prstGeom prst="roundRect">
              <a:avLst/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8" name="타원 27"/>
            <p:cNvSpPr/>
            <p:nvPr/>
          </p:nvSpPr>
          <p:spPr>
            <a:xfrm>
              <a:off x="636588" y="2530475"/>
              <a:ext cx="103187" cy="112713"/>
            </a:xfrm>
            <a:prstGeom prst="ellipse">
              <a:avLst/>
            </a:prstGeom>
            <a:solidFill>
              <a:srgbClr val="FFFF99"/>
            </a:solidFill>
            <a:ln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900" b="1" dirty="0">
                  <a:solidFill>
                    <a:schemeClr val="tx1"/>
                  </a:solidFill>
                </a:rPr>
                <a:t>1</a:t>
              </a:r>
              <a:endParaRPr lang="ko-KR" altLang="en-US" sz="1050" b="1" dirty="0">
                <a:solidFill>
                  <a:schemeClr val="tx1"/>
                </a:solidFill>
              </a:endParaRPr>
            </a:p>
          </p:txBody>
        </p:sp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7338" y="3190875"/>
              <a:ext cx="1487487" cy="990600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  <p:sp>
          <p:nvSpPr>
            <p:cNvPr id="30" name="모서리가 둥근 직사각형 20"/>
            <p:cNvSpPr/>
            <p:nvPr/>
          </p:nvSpPr>
          <p:spPr>
            <a:xfrm>
              <a:off x="358775" y="3190875"/>
              <a:ext cx="601663" cy="244475"/>
            </a:xfrm>
            <a:prstGeom prst="roundRect">
              <a:avLst/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1" name="타원 30"/>
            <p:cNvSpPr/>
            <p:nvPr/>
          </p:nvSpPr>
          <p:spPr>
            <a:xfrm>
              <a:off x="784225" y="3119438"/>
              <a:ext cx="73025" cy="100012"/>
            </a:xfrm>
            <a:prstGeom prst="ellipse">
              <a:avLst/>
            </a:prstGeom>
            <a:solidFill>
              <a:srgbClr val="FFFF99"/>
            </a:solidFill>
            <a:ln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900" b="1" dirty="0">
                  <a:solidFill>
                    <a:schemeClr val="tx1"/>
                  </a:solidFill>
                </a:rPr>
                <a:t>2</a:t>
              </a:r>
              <a:endParaRPr lang="ko-KR" altLang="en-US" sz="1050" b="1" dirty="0">
                <a:solidFill>
                  <a:schemeClr val="tx1"/>
                </a:solidFill>
              </a:endParaRPr>
            </a:p>
          </p:txBody>
        </p:sp>
        <p:pic>
          <p:nvPicPr>
            <p:cNvPr id="33" name="그림 3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7338" y="4241800"/>
              <a:ext cx="2357437" cy="857250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  <p:sp>
          <p:nvSpPr>
            <p:cNvPr id="34" name="모서리가 둥근 직사각형 20"/>
            <p:cNvSpPr/>
            <p:nvPr/>
          </p:nvSpPr>
          <p:spPr>
            <a:xfrm>
              <a:off x="381000" y="4803775"/>
              <a:ext cx="579438" cy="180975"/>
            </a:xfrm>
            <a:prstGeom prst="roundRect">
              <a:avLst/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5" name="모서리가 둥근 직사각형 20"/>
            <p:cNvSpPr/>
            <p:nvPr/>
          </p:nvSpPr>
          <p:spPr>
            <a:xfrm>
              <a:off x="1031875" y="4803775"/>
              <a:ext cx="841375" cy="180975"/>
            </a:xfrm>
            <a:prstGeom prst="roundRect">
              <a:avLst/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6" name="타원 35"/>
            <p:cNvSpPr/>
            <p:nvPr/>
          </p:nvSpPr>
          <p:spPr>
            <a:xfrm>
              <a:off x="749300" y="4681538"/>
              <a:ext cx="84138" cy="107950"/>
            </a:xfrm>
            <a:prstGeom prst="ellipse">
              <a:avLst/>
            </a:prstGeom>
            <a:solidFill>
              <a:srgbClr val="FFFF99"/>
            </a:solidFill>
            <a:ln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900" b="1" dirty="0">
                  <a:solidFill>
                    <a:schemeClr val="tx1"/>
                  </a:solidFill>
                </a:rPr>
                <a:t>3</a:t>
              </a:r>
              <a:endParaRPr lang="ko-KR" altLang="en-US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타원 37"/>
            <p:cNvSpPr/>
            <p:nvPr/>
          </p:nvSpPr>
          <p:spPr>
            <a:xfrm>
              <a:off x="1708150" y="4681538"/>
              <a:ext cx="103188" cy="111125"/>
            </a:xfrm>
            <a:prstGeom prst="ellipse">
              <a:avLst/>
            </a:prstGeom>
            <a:solidFill>
              <a:srgbClr val="FFFF99"/>
            </a:solidFill>
            <a:ln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900" b="1" dirty="0">
                  <a:solidFill>
                    <a:schemeClr val="tx1"/>
                  </a:solidFill>
                </a:rPr>
                <a:t>4</a:t>
              </a:r>
              <a:endParaRPr lang="ko-KR" altLang="en-US" sz="1050" b="1" dirty="0">
                <a:solidFill>
                  <a:schemeClr val="tx1"/>
                </a:solidFill>
              </a:endParaRPr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7338" y="5200650"/>
              <a:ext cx="3608387" cy="617538"/>
            </a:xfrm>
            <a:prstGeom prst="rect">
              <a:avLst/>
            </a:prstGeom>
            <a:ln>
              <a:solidFill>
                <a:schemeClr val="bg1">
                  <a:lumMod val="90000"/>
                </a:schemeClr>
              </a:solidFill>
            </a:ln>
          </p:spPr>
        </p:pic>
        <p:sp>
          <p:nvSpPr>
            <p:cNvPr id="40" name="모서리가 둥근 직사각형 20"/>
            <p:cNvSpPr/>
            <p:nvPr/>
          </p:nvSpPr>
          <p:spPr>
            <a:xfrm>
              <a:off x="369888" y="5613400"/>
              <a:ext cx="842962" cy="180975"/>
            </a:xfrm>
            <a:prstGeom prst="roundRect">
              <a:avLst/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1055688" y="5551488"/>
              <a:ext cx="103187" cy="111125"/>
            </a:xfrm>
            <a:prstGeom prst="ellipse">
              <a:avLst/>
            </a:prstGeom>
            <a:solidFill>
              <a:srgbClr val="FFFF99"/>
            </a:solidFill>
            <a:ln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900" b="1" dirty="0">
                  <a:solidFill>
                    <a:schemeClr val="tx1"/>
                  </a:solidFill>
                </a:rPr>
                <a:t>5</a:t>
              </a:r>
              <a:endParaRPr lang="ko-KR" altLang="en-US" sz="105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학위 논문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5295469" y="2036475"/>
            <a:ext cx="38164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Tx/>
              <a:buAutoNum type="arabicPeriod"/>
              <a:defRPr/>
            </a:pP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‘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학위논문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’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체크 후 </a:t>
            </a:r>
            <a:r>
              <a:rPr lang="ko-KR" altLang="en-US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검색어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입력</a:t>
            </a: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2.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학위유형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</a:p>
          <a:p>
            <a:pPr>
              <a:defRPr/>
            </a:pP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-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국내박사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국내석사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해외박사 중    </a:t>
            </a: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선택 </a:t>
            </a: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7175" indent="-257175">
              <a:buFontTx/>
              <a:buAutoNum type="arabicPeriod"/>
              <a:defRPr/>
            </a:pP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3.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원문 무료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이용 가능</a:t>
            </a: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4.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목차 검색 조회로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목차 검색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가능</a:t>
            </a: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endParaRPr lang="en-US" altLang="ko-KR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>
              <a:defRPr/>
            </a:pP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5.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원문보기가 되지 않는 자료는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</a:p>
          <a:p>
            <a:pPr>
              <a:defRPr/>
            </a:pP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복사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신청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가능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allAtOnce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4294967295"/>
          </p:nvPr>
        </p:nvSpPr>
        <p:spPr>
          <a:xfrm>
            <a:off x="5107780" y="2509115"/>
            <a:ext cx="4036219" cy="3055866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1.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검색어 입력 후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‘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해외학술논문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’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선택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2.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원하는 자료 선택 후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복사</a:t>
            </a: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/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대출 신청</a:t>
            </a:r>
            <a:endParaRPr lang="en-US" altLang="ko-KR" sz="1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(FRIC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자료는 무료 복사 가능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!)</a:t>
            </a:r>
            <a:endParaRPr lang="en-US" altLang="ko-KR" sz="1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grpSp>
        <p:nvGrpSpPr>
          <p:cNvPr id="22" name="그룹 21"/>
          <p:cNvGrpSpPr>
            <a:grpSpLocks/>
          </p:cNvGrpSpPr>
          <p:nvPr/>
        </p:nvGrpSpPr>
        <p:grpSpPr bwMode="auto">
          <a:xfrm>
            <a:off x="5106988" y="4632325"/>
            <a:ext cx="3502025" cy="646113"/>
            <a:chOff x="6810375" y="3600450"/>
            <a:chExt cx="4667250" cy="861775"/>
          </a:xfrm>
        </p:grpSpPr>
        <p:pic>
          <p:nvPicPr>
            <p:cNvPr id="102417" name="그림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82819" y="4031762"/>
              <a:ext cx="649184" cy="324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직사각형 20"/>
            <p:cNvSpPr/>
            <p:nvPr/>
          </p:nvSpPr>
          <p:spPr>
            <a:xfrm>
              <a:off x="6810375" y="3600450"/>
              <a:ext cx="4667250" cy="8617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endPara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endParaRPr>
            </a:p>
            <a:p>
              <a:pPr marL="342900" indent="-342900">
                <a:buFontTx/>
                <a:buAutoNum type="arabicPeriod" startAt="3"/>
                <a:defRPr/>
              </a:pPr>
              <a:r>
                <a:rPr lang="ko-KR" altLang="en-US" dirty="0"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      가 있는 자료는 </a:t>
              </a:r>
              <a:r>
                <a:rPr lang="ko-KR" altLang="en-US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chemeClr val="accent1">
                      <a:lumMod val="40000"/>
                      <a:lumOff val="60000"/>
                    </a:schemeClr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원문보기 무료</a:t>
              </a:r>
              <a:endPara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endParaRPr>
            </a:p>
          </p:txBody>
        </p:sp>
      </p:grpSp>
      <p:pic>
        <p:nvPicPr>
          <p:cNvPr id="102409" name="그림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525" y="3910013"/>
            <a:ext cx="10366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8425" y="3910013"/>
            <a:ext cx="1657350" cy="771525"/>
          </a:xfrm>
          <a:prstGeom prst="rect">
            <a:avLst/>
          </a:prstGeom>
          <a:ln>
            <a:solidFill>
              <a:schemeClr val="bg1">
                <a:lumMod val="90000"/>
              </a:schemeClr>
            </a:solidFill>
          </a:ln>
        </p:spPr>
      </p:pic>
      <p:pic>
        <p:nvPicPr>
          <p:cNvPr id="102416" name="그림 3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5297488"/>
            <a:ext cx="885825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해외학술논문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101C445B-5862-4CB2-9D7C-70E8866D5A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4824" y="1412776"/>
            <a:ext cx="4602164" cy="2903342"/>
          </a:xfrm>
          <a:prstGeom prst="rect">
            <a:avLst/>
          </a:prstGeom>
        </p:spPr>
      </p:pic>
      <p:sp>
        <p:nvSpPr>
          <p:cNvPr id="26" name="모서리가 둥근 직사각형 10">
            <a:extLst>
              <a:ext uri="{FF2B5EF4-FFF2-40B4-BE49-F238E27FC236}">
                <a16:creationId xmlns:a16="http://schemas.microsoft.com/office/drawing/2014/main" id="{A185EF42-EF21-499D-AFAE-E3B11B81A7B7}"/>
              </a:ext>
            </a:extLst>
          </p:cNvPr>
          <p:cNvSpPr/>
          <p:nvPr/>
        </p:nvSpPr>
        <p:spPr>
          <a:xfrm>
            <a:off x="2161862" y="1508172"/>
            <a:ext cx="537930" cy="206375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26A45105-D7A8-4E1A-BBAA-8F89AF455986}"/>
              </a:ext>
            </a:extLst>
          </p:cNvPr>
          <p:cNvSpPr/>
          <p:nvPr/>
        </p:nvSpPr>
        <p:spPr>
          <a:xfrm>
            <a:off x="2057844" y="1340768"/>
            <a:ext cx="137892" cy="123825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1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id="{993DEC13-F846-454A-BB75-DB81E0C0718F}"/>
              </a:ext>
            </a:extLst>
          </p:cNvPr>
          <p:cNvSpPr/>
          <p:nvPr/>
        </p:nvSpPr>
        <p:spPr>
          <a:xfrm>
            <a:off x="1714500" y="3076575"/>
            <a:ext cx="95373" cy="116210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2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10">
            <a:extLst>
              <a:ext uri="{FF2B5EF4-FFF2-40B4-BE49-F238E27FC236}">
                <a16:creationId xmlns:a16="http://schemas.microsoft.com/office/drawing/2014/main" id="{DA5B87C3-293B-4540-94C7-6D393DF4DF8A}"/>
              </a:ext>
            </a:extLst>
          </p:cNvPr>
          <p:cNvSpPr/>
          <p:nvPr/>
        </p:nvSpPr>
        <p:spPr>
          <a:xfrm>
            <a:off x="1788879" y="3222625"/>
            <a:ext cx="537930" cy="206375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33" name="그림 32">
            <a:extLst>
              <a:ext uri="{FF2B5EF4-FFF2-40B4-BE49-F238E27FC236}">
                <a16:creationId xmlns:a16="http://schemas.microsoft.com/office/drawing/2014/main" id="{93EC4360-8A8E-47BE-9BB2-77657D1B11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9065" y="4566072"/>
            <a:ext cx="4630737" cy="1228725"/>
          </a:xfrm>
          <a:prstGeom prst="rect">
            <a:avLst/>
          </a:prstGeom>
          <a:ln>
            <a:solidFill>
              <a:schemeClr val="bg1">
                <a:lumMod val="90000"/>
              </a:schemeClr>
            </a:solidFill>
          </a:ln>
        </p:spPr>
      </p:pic>
      <p:sp>
        <p:nvSpPr>
          <p:cNvPr id="37" name="타원 36">
            <a:extLst>
              <a:ext uri="{FF2B5EF4-FFF2-40B4-BE49-F238E27FC236}">
                <a16:creationId xmlns:a16="http://schemas.microsoft.com/office/drawing/2014/main" id="{22D6CE38-5D05-479E-8DB7-8B2865600008}"/>
              </a:ext>
            </a:extLst>
          </p:cNvPr>
          <p:cNvSpPr/>
          <p:nvPr/>
        </p:nvSpPr>
        <p:spPr>
          <a:xfrm>
            <a:off x="516187" y="4896966"/>
            <a:ext cx="95373" cy="116210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50" b="1" dirty="0">
                <a:solidFill>
                  <a:schemeClr val="tx1"/>
                </a:solidFill>
              </a:rPr>
              <a:t>3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38" name="모서리가 둥근 직사각형 10">
            <a:extLst>
              <a:ext uri="{FF2B5EF4-FFF2-40B4-BE49-F238E27FC236}">
                <a16:creationId xmlns:a16="http://schemas.microsoft.com/office/drawing/2014/main" id="{499D7729-01EF-451D-A144-5468FC289C80}"/>
              </a:ext>
            </a:extLst>
          </p:cNvPr>
          <p:cNvSpPr/>
          <p:nvPr/>
        </p:nvSpPr>
        <p:spPr>
          <a:xfrm>
            <a:off x="595549" y="4910783"/>
            <a:ext cx="448059" cy="172068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91167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D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모서리가 둥근 직사각형 89"/>
          <p:cNvSpPr/>
          <p:nvPr/>
        </p:nvSpPr>
        <p:spPr>
          <a:xfrm>
            <a:off x="1146175" y="1773238"/>
            <a:ext cx="6950075" cy="4102100"/>
          </a:xfrm>
          <a:prstGeom prst="roundRect">
            <a:avLst>
              <a:gd name="adj" fmla="val 8253"/>
            </a:avLst>
          </a:prstGeom>
          <a:solidFill>
            <a:srgbClr val="FFFFFF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350963" y="1797050"/>
            <a:ext cx="1905000" cy="377825"/>
          </a:xfrm>
          <a:prstGeom prst="roundRect">
            <a:avLst/>
          </a:prstGeom>
          <a:ln w="19050">
            <a:prstDash val="sysDot"/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206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대학도서관 </a:t>
            </a:r>
            <a:r>
              <a:rPr lang="en-US" altLang="ko-KR" sz="900" b="1" dirty="0">
                <a:solidFill>
                  <a:srgbClr val="00206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·</a:t>
            </a:r>
            <a:r>
              <a:rPr lang="ko-KR" altLang="en-US" sz="900" b="1" dirty="0">
                <a:solidFill>
                  <a:srgbClr val="00206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학술유통기관</a:t>
            </a:r>
            <a:endParaRPr lang="en-US" altLang="ko-KR" sz="900" b="1" dirty="0">
              <a:solidFill>
                <a:srgbClr val="00206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>
              <a:defRPr/>
            </a:pPr>
            <a:r>
              <a:rPr lang="ko-KR" altLang="en-US" sz="900" b="1" dirty="0">
                <a:solidFill>
                  <a:srgbClr val="00206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협력체제 고도화</a:t>
            </a:r>
          </a:p>
        </p:txBody>
      </p:sp>
      <p:sp>
        <p:nvSpPr>
          <p:cNvPr id="8" name="모서리가 둥근 직사각형 7"/>
          <p:cNvSpPr/>
          <p:nvPr/>
        </p:nvSpPr>
        <p:spPr>
          <a:xfrm rot="5400000">
            <a:off x="1624013" y="3406775"/>
            <a:ext cx="2586037" cy="715963"/>
          </a:xfrm>
          <a:prstGeom prst="roundRect">
            <a:avLst>
              <a:gd name="adj" fmla="val 10319"/>
            </a:avLst>
          </a:prstGeom>
          <a:noFill/>
          <a:ln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75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2619375" y="2573338"/>
            <a:ext cx="598488" cy="377825"/>
          </a:xfrm>
          <a:prstGeom prst="roundRect">
            <a:avLst>
              <a:gd name="adj" fmla="val 9894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75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전국대학</a:t>
            </a:r>
            <a:endParaRPr lang="en-US" altLang="ko-KR" sz="7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75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공동목록</a:t>
            </a:r>
            <a:endParaRPr lang="en-US" altLang="ko-KR" sz="7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(UNICAT)</a:t>
            </a:r>
            <a:endParaRPr lang="ko-KR" altLang="en-US" sz="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2619375" y="3065463"/>
            <a:ext cx="598488" cy="377825"/>
          </a:xfrm>
          <a:prstGeom prst="roundRect">
            <a:avLst>
              <a:gd name="adj" fmla="val 9894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75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학술정보  </a:t>
            </a:r>
            <a:r>
              <a:rPr lang="ko-KR" altLang="en-US" sz="750" spc="-113" dirty="0">
                <a:latin typeface="나눔고딕" panose="020D0604000000000000" pitchFamily="50" charset="-127"/>
                <a:ea typeface="나눔고딕" panose="020D0604000000000000" pitchFamily="50" charset="-127"/>
              </a:rPr>
              <a:t>수집시스템</a:t>
            </a:r>
            <a:endParaRPr lang="en-US" altLang="ko-KR" sz="750" spc="-113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500" spc="-30" dirty="0">
                <a:solidFill>
                  <a:prstClr val="whit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en-US" altLang="ko-KR" sz="500" spc="-30" dirty="0" err="1">
                <a:solidFill>
                  <a:prstClr val="whit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dCollection</a:t>
            </a:r>
            <a:r>
              <a:rPr lang="en-US" altLang="ko-KR" sz="500" spc="-30" dirty="0">
                <a:solidFill>
                  <a:prstClr val="white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700" spc="-3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1" name="직선 화살표 연결선 10"/>
          <p:cNvCxnSpPr/>
          <p:nvPr/>
        </p:nvCxnSpPr>
        <p:spPr>
          <a:xfrm>
            <a:off x="2365375" y="3976688"/>
            <a:ext cx="13335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12296" name="그룹 27"/>
          <p:cNvGrpSpPr>
            <a:grpSpLocks/>
          </p:cNvGrpSpPr>
          <p:nvPr/>
        </p:nvGrpSpPr>
        <p:grpSpPr bwMode="auto">
          <a:xfrm>
            <a:off x="2533650" y="3579813"/>
            <a:ext cx="769938" cy="376237"/>
            <a:chOff x="1843934" y="3076780"/>
            <a:chExt cx="1027640" cy="504000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958352" y="3076780"/>
              <a:ext cx="796685" cy="504000"/>
            </a:xfrm>
            <a:prstGeom prst="roundRect">
              <a:avLst>
                <a:gd name="adj" fmla="val 9894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14" name="TextBox 119"/>
            <p:cNvSpPr txBox="1">
              <a:spLocks noChangeArrowheads="1"/>
            </p:cNvSpPr>
            <p:nvPr/>
          </p:nvSpPr>
          <p:spPr bwMode="auto">
            <a:xfrm>
              <a:off x="1843934" y="3125691"/>
              <a:ext cx="1027640" cy="431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ko-KR" altLang="en-US" sz="75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해외전자정보</a:t>
              </a:r>
              <a:endParaRPr lang="en-US" altLang="ko-KR" sz="75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ko-KR" altLang="en-US" sz="75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컨소시엄</a:t>
              </a:r>
            </a:p>
          </p:txBody>
        </p:sp>
      </p:grpSp>
      <p:grpSp>
        <p:nvGrpSpPr>
          <p:cNvPr id="12297" name="그룹 180"/>
          <p:cNvGrpSpPr>
            <a:grpSpLocks/>
          </p:cNvGrpSpPr>
          <p:nvPr/>
        </p:nvGrpSpPr>
        <p:grpSpPr bwMode="auto">
          <a:xfrm>
            <a:off x="4019550" y="5165725"/>
            <a:ext cx="1108075" cy="196850"/>
            <a:chOff x="3892674" y="1528239"/>
            <a:chExt cx="1349886" cy="240946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3892674" y="1528239"/>
              <a:ext cx="1349886" cy="240946"/>
            </a:xfrm>
            <a:prstGeom prst="roundRect">
              <a:avLst>
                <a:gd name="adj" fmla="val 50000"/>
              </a:avLst>
            </a:prstGeom>
            <a:solidFill>
              <a:srgbClr val="05A32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2700" dirty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3988470" y="1550219"/>
              <a:ext cx="1158296" cy="196984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050" b="1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수집 </a:t>
              </a:r>
              <a:r>
                <a:rPr lang="en-US" altLang="ko-KR" sz="1050" b="1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· </a:t>
              </a:r>
              <a:r>
                <a:rPr lang="ko-KR" altLang="en-US" sz="1050" b="1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가공</a:t>
              </a:r>
            </a:p>
          </p:txBody>
        </p:sp>
      </p:grpSp>
      <p:grpSp>
        <p:nvGrpSpPr>
          <p:cNvPr id="18" name="그룹 183"/>
          <p:cNvGrpSpPr/>
          <p:nvPr/>
        </p:nvGrpSpPr>
        <p:grpSpPr>
          <a:xfrm>
            <a:off x="7067706" y="5165188"/>
            <a:ext cx="643993" cy="197784"/>
            <a:chOff x="3892674" y="1528239"/>
            <a:chExt cx="1349886" cy="240946"/>
          </a:xfrm>
          <a:solidFill>
            <a:schemeClr val="accent1">
              <a:lumMod val="75000"/>
            </a:schemeClr>
          </a:solidFill>
        </p:grpSpPr>
        <p:sp>
          <p:nvSpPr>
            <p:cNvPr id="19" name="모서리가 둥근 직사각형 18"/>
            <p:cNvSpPr/>
            <p:nvPr/>
          </p:nvSpPr>
          <p:spPr>
            <a:xfrm>
              <a:off x="3892674" y="1528239"/>
              <a:ext cx="1349886" cy="24094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2700" dirty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3988469" y="1550290"/>
              <a:ext cx="1158294" cy="196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050" b="1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이용</a:t>
              </a:r>
            </a:p>
          </p:txBody>
        </p:sp>
      </p:grpSp>
      <p:grpSp>
        <p:nvGrpSpPr>
          <p:cNvPr id="21" name="그룹 186"/>
          <p:cNvGrpSpPr/>
          <p:nvPr/>
        </p:nvGrpSpPr>
        <p:grpSpPr>
          <a:xfrm>
            <a:off x="1525521" y="5165483"/>
            <a:ext cx="643993" cy="197784"/>
            <a:chOff x="3892674" y="1528239"/>
            <a:chExt cx="1349886" cy="240946"/>
          </a:xfrm>
          <a:solidFill>
            <a:schemeClr val="accent1">
              <a:lumMod val="75000"/>
            </a:schemeClr>
          </a:solidFill>
        </p:grpSpPr>
        <p:sp>
          <p:nvSpPr>
            <p:cNvPr id="22" name="모서리가 둥근 직사각형 21"/>
            <p:cNvSpPr/>
            <p:nvPr/>
          </p:nvSpPr>
          <p:spPr>
            <a:xfrm>
              <a:off x="3892674" y="1528239"/>
              <a:ext cx="1349886" cy="24094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2700" dirty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3988469" y="1550290"/>
              <a:ext cx="1158294" cy="196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050" b="1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생산</a:t>
              </a:r>
            </a:p>
          </p:txBody>
        </p:sp>
      </p:grpSp>
      <p:sp>
        <p:nvSpPr>
          <p:cNvPr id="24" name="모서리가 둥근 직사각형 23"/>
          <p:cNvSpPr/>
          <p:nvPr/>
        </p:nvSpPr>
        <p:spPr bwMode="auto">
          <a:xfrm>
            <a:off x="5975350" y="2560638"/>
            <a:ext cx="596900" cy="390525"/>
          </a:xfrm>
          <a:prstGeom prst="roundRect">
            <a:avLst>
              <a:gd name="adj" fmla="val 9894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75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종합목록</a:t>
            </a:r>
            <a:endParaRPr lang="en-US" altLang="ko-KR" sz="7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(Union Catalog)</a:t>
            </a:r>
            <a:endParaRPr lang="ko-KR" altLang="en-US" sz="7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 bwMode="auto">
          <a:xfrm>
            <a:off x="5980113" y="3046413"/>
            <a:ext cx="598487" cy="390525"/>
          </a:xfrm>
          <a:prstGeom prst="roundRect">
            <a:avLst>
              <a:gd name="adj" fmla="val 9894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75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상호대차</a:t>
            </a:r>
            <a:endParaRPr lang="en-US" altLang="ko-KR" sz="7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525" dirty="0">
                <a:latin typeface="나눔고딕" panose="020D0604000000000000" pitchFamily="50" charset="-127"/>
                <a:ea typeface="나눔고딕" panose="020D0604000000000000" pitchFamily="50" charset="-127"/>
              </a:rPr>
              <a:t>(Interlibrary Loan)</a:t>
            </a:r>
            <a:endParaRPr lang="ko-KR" altLang="en-US" sz="525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pSp>
        <p:nvGrpSpPr>
          <p:cNvPr id="12302" name="그룹 29"/>
          <p:cNvGrpSpPr>
            <a:grpSpLocks/>
          </p:cNvGrpSpPr>
          <p:nvPr/>
        </p:nvGrpSpPr>
        <p:grpSpPr bwMode="auto">
          <a:xfrm>
            <a:off x="5888038" y="3571875"/>
            <a:ext cx="771525" cy="352425"/>
            <a:chOff x="6273886" y="2865608"/>
            <a:chExt cx="1027640" cy="329644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6396526" y="2865608"/>
              <a:ext cx="801389" cy="329644"/>
            </a:xfrm>
            <a:prstGeom prst="roundRect">
              <a:avLst>
                <a:gd name="adj" fmla="val 9894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750" dirty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28" name="TextBox 146"/>
            <p:cNvSpPr txBox="1">
              <a:spLocks noChangeArrowheads="1"/>
            </p:cNvSpPr>
            <p:nvPr/>
          </p:nvSpPr>
          <p:spPr bwMode="auto">
            <a:xfrm>
              <a:off x="6273886" y="2892336"/>
              <a:ext cx="1027640" cy="270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ko-KR" altLang="en-US" sz="75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원문</a:t>
              </a:r>
              <a:endParaRPr lang="en-US" altLang="ko-KR" sz="75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en-US" altLang="ko-KR" sz="525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(Full text)</a:t>
              </a:r>
              <a:endParaRPr lang="ko-KR" altLang="en-US" sz="525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</p:grpSp>
      <p:grpSp>
        <p:nvGrpSpPr>
          <p:cNvPr id="12303" name="그룹 33"/>
          <p:cNvGrpSpPr>
            <a:grpSpLocks/>
          </p:cNvGrpSpPr>
          <p:nvPr/>
        </p:nvGrpSpPr>
        <p:grpSpPr bwMode="auto">
          <a:xfrm>
            <a:off x="5875338" y="4576763"/>
            <a:ext cx="771525" cy="373062"/>
            <a:chOff x="6256870" y="5224655"/>
            <a:chExt cx="1027640" cy="355691"/>
          </a:xfrm>
        </p:grpSpPr>
        <p:sp>
          <p:nvSpPr>
            <p:cNvPr id="30" name="모서리가 둥근 직사각형 29"/>
            <p:cNvSpPr/>
            <p:nvPr/>
          </p:nvSpPr>
          <p:spPr>
            <a:xfrm>
              <a:off x="6377395" y="5224655"/>
              <a:ext cx="795047" cy="355691"/>
            </a:xfrm>
            <a:prstGeom prst="roundRect">
              <a:avLst>
                <a:gd name="adj" fmla="val 9894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31" name="TextBox 150"/>
            <p:cNvSpPr txBox="1">
              <a:spLocks noChangeArrowheads="1"/>
            </p:cNvSpPr>
            <p:nvPr/>
          </p:nvSpPr>
          <p:spPr bwMode="auto">
            <a:xfrm>
              <a:off x="6256870" y="5276117"/>
              <a:ext cx="1027640" cy="275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ko-KR" sz="750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KOCW</a:t>
              </a:r>
            </a:p>
            <a:p>
              <a:pPr algn="ctr">
                <a:defRPr/>
              </a:pPr>
              <a:r>
                <a:rPr lang="en-US" altLang="ko-KR" sz="525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(</a:t>
              </a:r>
              <a:r>
                <a:rPr lang="ko-KR" altLang="en-US" sz="525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대학강의 공동활용</a:t>
              </a:r>
              <a:r>
                <a:rPr lang="en-US" altLang="ko-KR" sz="525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)</a:t>
              </a:r>
              <a:endParaRPr lang="en-US" altLang="ko-KR" sz="675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</p:grpSp>
      <p:grpSp>
        <p:nvGrpSpPr>
          <p:cNvPr id="12304" name="그룹 161"/>
          <p:cNvGrpSpPr>
            <a:grpSpLocks/>
          </p:cNvGrpSpPr>
          <p:nvPr/>
        </p:nvGrpSpPr>
        <p:grpSpPr bwMode="auto">
          <a:xfrm>
            <a:off x="5886450" y="4054475"/>
            <a:ext cx="769938" cy="409575"/>
            <a:chOff x="6270713" y="3882089"/>
            <a:chExt cx="1027640" cy="514158"/>
          </a:xfrm>
        </p:grpSpPr>
        <p:sp>
          <p:nvSpPr>
            <p:cNvPr id="33" name="모서리가 둥근 직사각형 32"/>
            <p:cNvSpPr/>
            <p:nvPr/>
          </p:nvSpPr>
          <p:spPr>
            <a:xfrm>
              <a:off x="6395725" y="3882089"/>
              <a:ext cx="798804" cy="514158"/>
            </a:xfrm>
            <a:prstGeom prst="roundRect">
              <a:avLst>
                <a:gd name="adj" fmla="val 9894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34" name="TextBox 147"/>
            <p:cNvSpPr txBox="1">
              <a:spLocks noChangeArrowheads="1"/>
            </p:cNvSpPr>
            <p:nvPr/>
          </p:nvSpPr>
          <p:spPr bwMode="auto">
            <a:xfrm>
              <a:off x="6270713" y="3939883"/>
              <a:ext cx="1027640" cy="404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ko-KR" altLang="en-US" sz="750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해외</a:t>
              </a:r>
              <a:endParaRPr lang="en-US" altLang="ko-KR" sz="75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ko-KR" altLang="en-US" sz="750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연구정보</a:t>
              </a:r>
            </a:p>
          </p:txBody>
        </p:sp>
      </p:grpSp>
      <p:sp>
        <p:nvSpPr>
          <p:cNvPr id="35" name="모서리가 둥근 직사각형 34"/>
          <p:cNvSpPr/>
          <p:nvPr/>
        </p:nvSpPr>
        <p:spPr bwMode="auto">
          <a:xfrm rot="5400000">
            <a:off x="4970463" y="3403600"/>
            <a:ext cx="2592387" cy="715963"/>
          </a:xfrm>
          <a:prstGeom prst="roundRect">
            <a:avLst>
              <a:gd name="adj" fmla="val 10319"/>
            </a:avLst>
          </a:prstGeom>
          <a:noFill/>
          <a:ln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75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pSp>
        <p:nvGrpSpPr>
          <p:cNvPr id="12306" name="그룹 162"/>
          <p:cNvGrpSpPr>
            <a:grpSpLocks/>
          </p:cNvGrpSpPr>
          <p:nvPr/>
        </p:nvGrpSpPr>
        <p:grpSpPr bwMode="auto">
          <a:xfrm>
            <a:off x="6680200" y="3452813"/>
            <a:ext cx="146050" cy="619125"/>
            <a:chOff x="7328437" y="3705418"/>
            <a:chExt cx="195891" cy="824678"/>
          </a:xfrm>
        </p:grpSpPr>
        <p:cxnSp>
          <p:nvCxnSpPr>
            <p:cNvPr id="37" name="직선 화살표 연결선 36"/>
            <p:cNvCxnSpPr/>
            <p:nvPr/>
          </p:nvCxnSpPr>
          <p:spPr>
            <a:xfrm flipH="1">
              <a:off x="7328437" y="4530096"/>
              <a:ext cx="19589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8" name="직선 화살표 연결선 37"/>
            <p:cNvCxnSpPr/>
            <p:nvPr/>
          </p:nvCxnSpPr>
          <p:spPr>
            <a:xfrm>
              <a:off x="7336954" y="3705418"/>
              <a:ext cx="178857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cxnSp>
        <p:nvCxnSpPr>
          <p:cNvPr id="39" name="직선 화살표 연결선 38"/>
          <p:cNvCxnSpPr/>
          <p:nvPr/>
        </p:nvCxnSpPr>
        <p:spPr>
          <a:xfrm flipH="1">
            <a:off x="2332038" y="3436938"/>
            <a:ext cx="152400" cy="47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0" name="모서리가 둥근 직사각형 39"/>
          <p:cNvSpPr/>
          <p:nvPr/>
        </p:nvSpPr>
        <p:spPr>
          <a:xfrm>
            <a:off x="2984500" y="5411788"/>
            <a:ext cx="3459163" cy="214312"/>
          </a:xfrm>
          <a:prstGeom prst="roundRect">
            <a:avLst/>
          </a:prstGeom>
          <a:solidFill>
            <a:srgbClr val="F46670"/>
          </a:solidFill>
          <a:ln>
            <a:solidFill>
              <a:srgbClr val="F4667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825" b="1" dirty="0">
                <a:solidFill>
                  <a:srgbClr val="FFFFFF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월평균 검색 </a:t>
            </a:r>
            <a:r>
              <a:rPr lang="en-US" altLang="ko-KR" sz="825" b="1" dirty="0">
                <a:solidFill>
                  <a:srgbClr val="FFFFFF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2,402</a:t>
            </a:r>
            <a:r>
              <a:rPr lang="ko-KR" altLang="en-US" sz="825" b="1" dirty="0">
                <a:solidFill>
                  <a:srgbClr val="FFFFFF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민 여 건</a:t>
            </a:r>
            <a:r>
              <a:rPr lang="en-US" altLang="ko-KR" sz="825" b="1" dirty="0">
                <a:solidFill>
                  <a:srgbClr val="FFFFFF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ko-KR" altLang="en-US" sz="825" b="1" dirty="0">
                <a:solidFill>
                  <a:srgbClr val="FFFFFF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월평균 다운로드 </a:t>
            </a:r>
            <a:r>
              <a:rPr lang="en-US" altLang="ko-KR" sz="825" b="1" dirty="0">
                <a:solidFill>
                  <a:srgbClr val="FFFFFF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196</a:t>
            </a:r>
            <a:r>
              <a:rPr lang="ko-KR" altLang="en-US" sz="825" b="1" dirty="0">
                <a:solidFill>
                  <a:srgbClr val="FFFFFF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만 여 건</a:t>
            </a:r>
          </a:p>
        </p:txBody>
      </p:sp>
      <p:grpSp>
        <p:nvGrpSpPr>
          <p:cNvPr id="12309" name="그룹 155"/>
          <p:cNvGrpSpPr>
            <a:grpSpLocks/>
          </p:cNvGrpSpPr>
          <p:nvPr/>
        </p:nvGrpSpPr>
        <p:grpSpPr bwMode="auto">
          <a:xfrm>
            <a:off x="2533650" y="4084638"/>
            <a:ext cx="769938" cy="377825"/>
            <a:chOff x="1843934" y="3076780"/>
            <a:chExt cx="1027640" cy="50400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958352" y="3076780"/>
              <a:ext cx="796685" cy="504000"/>
            </a:xfrm>
            <a:prstGeom prst="roundRect">
              <a:avLst>
                <a:gd name="adj" fmla="val 9894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43" name="TextBox 157"/>
            <p:cNvSpPr txBox="1">
              <a:spLocks noChangeArrowheads="1"/>
            </p:cNvSpPr>
            <p:nvPr/>
          </p:nvSpPr>
          <p:spPr bwMode="auto">
            <a:xfrm>
              <a:off x="1843934" y="3127604"/>
              <a:ext cx="1027640" cy="43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ko-KR" altLang="en-US" sz="750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민간 보유</a:t>
              </a:r>
              <a:endParaRPr lang="en-US" altLang="ko-KR" sz="75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ko-KR" altLang="en-US" sz="750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학술논문공유</a:t>
              </a:r>
            </a:p>
          </p:txBody>
        </p:sp>
      </p:grpSp>
      <p:grpSp>
        <p:nvGrpSpPr>
          <p:cNvPr id="12310" name="그룹 158"/>
          <p:cNvGrpSpPr>
            <a:grpSpLocks/>
          </p:cNvGrpSpPr>
          <p:nvPr/>
        </p:nvGrpSpPr>
        <p:grpSpPr bwMode="auto">
          <a:xfrm>
            <a:off x="2533650" y="4578350"/>
            <a:ext cx="769938" cy="377825"/>
            <a:chOff x="1843934" y="3076780"/>
            <a:chExt cx="1027640" cy="504000"/>
          </a:xfrm>
        </p:grpSpPr>
        <p:sp>
          <p:nvSpPr>
            <p:cNvPr id="45" name="모서리가 둥근 직사각형 44"/>
            <p:cNvSpPr/>
            <p:nvPr/>
          </p:nvSpPr>
          <p:spPr>
            <a:xfrm>
              <a:off x="1958352" y="3076780"/>
              <a:ext cx="796685" cy="504000"/>
            </a:xfrm>
            <a:prstGeom prst="roundRect">
              <a:avLst>
                <a:gd name="adj" fmla="val 9894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46" name="TextBox 160"/>
            <p:cNvSpPr txBox="1">
              <a:spLocks noChangeArrowheads="1"/>
            </p:cNvSpPr>
            <p:nvPr/>
          </p:nvSpPr>
          <p:spPr bwMode="auto">
            <a:xfrm>
              <a:off x="1843934" y="3119133"/>
              <a:ext cx="1027640" cy="43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ko-KR" altLang="en-US" sz="750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대학강의</a:t>
              </a:r>
              <a:endParaRPr lang="en-US" altLang="ko-KR" sz="75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ko-KR" altLang="en-US" sz="750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공동활용체제</a:t>
              </a:r>
            </a:p>
          </p:txBody>
        </p:sp>
      </p:grpSp>
      <p:sp>
        <p:nvSpPr>
          <p:cNvPr id="47" name="TextBox 193"/>
          <p:cNvSpPr txBox="1">
            <a:spLocks noChangeArrowheads="1"/>
          </p:cNvSpPr>
          <p:nvPr/>
        </p:nvSpPr>
        <p:spPr bwMode="auto">
          <a:xfrm>
            <a:off x="6178476" y="5445238"/>
            <a:ext cx="129554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000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        (’22</a:t>
            </a:r>
            <a:r>
              <a:rPr lang="ko-KR" altLang="en-US" sz="1000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년 </a:t>
            </a:r>
            <a:r>
              <a:rPr lang="en-US" altLang="ko-KR" sz="1000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2</a:t>
            </a:r>
            <a:r>
              <a:rPr lang="ko-KR" altLang="en-US" sz="1000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월 기준</a:t>
            </a:r>
            <a:r>
              <a:rPr lang="en-US" altLang="ko-KR" sz="1000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)</a:t>
            </a:r>
            <a:endParaRPr lang="ko-KR" altLang="en-US" sz="700" dirty="0"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grpSp>
        <p:nvGrpSpPr>
          <p:cNvPr id="12312" name="그룹 119"/>
          <p:cNvGrpSpPr>
            <a:grpSpLocks/>
          </p:cNvGrpSpPr>
          <p:nvPr/>
        </p:nvGrpSpPr>
        <p:grpSpPr bwMode="auto">
          <a:xfrm>
            <a:off x="3405188" y="2425700"/>
            <a:ext cx="2366962" cy="2368550"/>
            <a:chOff x="2997199" y="1879599"/>
            <a:chExt cx="3155950" cy="3159125"/>
          </a:xfrm>
        </p:grpSpPr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3500437" y="1879599"/>
              <a:ext cx="1012825" cy="890588"/>
            </a:xfrm>
            <a:custGeom>
              <a:avLst/>
              <a:gdLst/>
              <a:ahLst/>
              <a:cxnLst>
                <a:cxn ang="0">
                  <a:pos x="349" y="0"/>
                </a:cxn>
                <a:cxn ang="0">
                  <a:pos x="0" y="145"/>
                </a:cxn>
                <a:cxn ang="0">
                  <a:pos x="161" y="307"/>
                </a:cxn>
                <a:cxn ang="0">
                  <a:pos x="224" y="264"/>
                </a:cxn>
                <a:cxn ang="0">
                  <a:pos x="270" y="298"/>
                </a:cxn>
                <a:cxn ang="0">
                  <a:pos x="277" y="242"/>
                </a:cxn>
                <a:cxn ang="0">
                  <a:pos x="349" y="229"/>
                </a:cxn>
                <a:cxn ang="0">
                  <a:pos x="349" y="0"/>
                </a:cxn>
              </a:cxnLst>
              <a:rect l="0" t="0" r="r" b="b"/>
              <a:pathLst>
                <a:path w="349" h="307">
                  <a:moveTo>
                    <a:pt x="349" y="0"/>
                  </a:moveTo>
                  <a:cubicBezTo>
                    <a:pt x="215" y="5"/>
                    <a:pt x="92" y="59"/>
                    <a:pt x="0" y="145"/>
                  </a:cubicBezTo>
                  <a:cubicBezTo>
                    <a:pt x="161" y="307"/>
                    <a:pt x="161" y="307"/>
                    <a:pt x="161" y="307"/>
                  </a:cubicBezTo>
                  <a:cubicBezTo>
                    <a:pt x="180" y="290"/>
                    <a:pt x="201" y="275"/>
                    <a:pt x="224" y="264"/>
                  </a:cubicBezTo>
                  <a:cubicBezTo>
                    <a:pt x="270" y="298"/>
                    <a:pt x="270" y="298"/>
                    <a:pt x="270" y="298"/>
                  </a:cubicBezTo>
                  <a:cubicBezTo>
                    <a:pt x="277" y="242"/>
                    <a:pt x="277" y="242"/>
                    <a:pt x="277" y="242"/>
                  </a:cubicBezTo>
                  <a:cubicBezTo>
                    <a:pt x="300" y="235"/>
                    <a:pt x="324" y="230"/>
                    <a:pt x="349" y="229"/>
                  </a:cubicBezTo>
                  <a:lnTo>
                    <a:pt x="349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lIns="189000" bIns="54000" anchor="ctr"/>
            <a:lstStyle/>
            <a:p>
              <a:pPr algn="ctr">
                <a:defRPr/>
              </a:pPr>
              <a:r>
                <a:rPr lang="ko-KR" altLang="en-US" sz="825" b="1" spc="-38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국내</a:t>
              </a:r>
              <a:endParaRPr lang="en-US" altLang="ko-KR" sz="825" b="1" spc="-38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ko-KR" altLang="en-US" sz="825" b="1" spc="-38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강의자료</a:t>
              </a:r>
              <a:endParaRPr lang="ko-KR" altLang="en-US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50" name="Freeform 7"/>
            <p:cNvSpPr>
              <a:spLocks/>
            </p:cNvSpPr>
            <p:nvPr/>
          </p:nvSpPr>
          <p:spPr bwMode="auto">
            <a:xfrm>
              <a:off x="4633911" y="1879599"/>
              <a:ext cx="1014413" cy="890588"/>
            </a:xfrm>
            <a:custGeom>
              <a:avLst/>
              <a:gdLst/>
              <a:ahLst/>
              <a:cxnLst>
                <a:cxn ang="0">
                  <a:pos x="350" y="145"/>
                </a:cxn>
                <a:cxn ang="0">
                  <a:pos x="0" y="0"/>
                </a:cxn>
                <a:cxn ang="0">
                  <a:pos x="0" y="229"/>
                </a:cxn>
                <a:cxn ang="0">
                  <a:pos x="74" y="242"/>
                </a:cxn>
                <a:cxn ang="0">
                  <a:pos x="83" y="301"/>
                </a:cxn>
                <a:cxn ang="0">
                  <a:pos x="129" y="265"/>
                </a:cxn>
                <a:cxn ang="0">
                  <a:pos x="188" y="307"/>
                </a:cxn>
                <a:cxn ang="0">
                  <a:pos x="350" y="145"/>
                </a:cxn>
              </a:cxnLst>
              <a:rect l="0" t="0" r="r" b="b"/>
              <a:pathLst>
                <a:path w="350" h="307">
                  <a:moveTo>
                    <a:pt x="350" y="145"/>
                  </a:moveTo>
                  <a:cubicBezTo>
                    <a:pt x="257" y="59"/>
                    <a:pt x="135" y="5"/>
                    <a:pt x="0" y="0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6" y="230"/>
                    <a:pt x="51" y="235"/>
                    <a:pt x="74" y="242"/>
                  </a:cubicBezTo>
                  <a:cubicBezTo>
                    <a:pt x="83" y="301"/>
                    <a:pt x="83" y="301"/>
                    <a:pt x="83" y="301"/>
                  </a:cubicBezTo>
                  <a:cubicBezTo>
                    <a:pt x="129" y="265"/>
                    <a:pt x="129" y="265"/>
                    <a:pt x="129" y="265"/>
                  </a:cubicBezTo>
                  <a:cubicBezTo>
                    <a:pt x="150" y="277"/>
                    <a:pt x="170" y="291"/>
                    <a:pt x="188" y="307"/>
                  </a:cubicBezTo>
                  <a:lnTo>
                    <a:pt x="350" y="145"/>
                  </a:lnTo>
                  <a:close/>
                </a:path>
              </a:pathLst>
            </a:custGeom>
            <a:solidFill>
              <a:srgbClr val="F99B1C"/>
            </a:solidFill>
            <a:ln w="9525">
              <a:noFill/>
              <a:round/>
              <a:headEnd/>
              <a:tailEnd/>
            </a:ln>
          </p:spPr>
          <p:txBody>
            <a:bodyPr lIns="0" rIns="108000" bIns="54000" anchor="ctr"/>
            <a:lstStyle/>
            <a:p>
              <a:pPr algn="ctr"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해외</a:t>
              </a:r>
              <a:endParaRPr lang="en-US" altLang="ko-KR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강의자료</a:t>
              </a:r>
            </a:p>
          </p:txBody>
        </p:sp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5265736" y="2387599"/>
              <a:ext cx="887413" cy="1011238"/>
            </a:xfrm>
            <a:custGeom>
              <a:avLst/>
              <a:gdLst/>
              <a:ahLst/>
              <a:cxnLst>
                <a:cxn ang="0">
                  <a:pos x="306" y="349"/>
                </a:cxn>
                <a:cxn ang="0">
                  <a:pos x="161" y="0"/>
                </a:cxn>
                <a:cxn ang="0">
                  <a:pos x="0" y="161"/>
                </a:cxn>
                <a:cxn ang="0">
                  <a:pos x="43" y="224"/>
                </a:cxn>
                <a:cxn ang="0">
                  <a:pos x="6" y="272"/>
                </a:cxn>
                <a:cxn ang="0">
                  <a:pos x="65" y="279"/>
                </a:cxn>
                <a:cxn ang="0">
                  <a:pos x="78" y="349"/>
                </a:cxn>
                <a:cxn ang="0">
                  <a:pos x="306" y="349"/>
                </a:cxn>
              </a:cxnLst>
              <a:rect l="0" t="0" r="r" b="b"/>
              <a:pathLst>
                <a:path w="306" h="349">
                  <a:moveTo>
                    <a:pt x="306" y="349"/>
                  </a:moveTo>
                  <a:cubicBezTo>
                    <a:pt x="301" y="214"/>
                    <a:pt x="247" y="92"/>
                    <a:pt x="161" y="0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7" y="180"/>
                    <a:pt x="31" y="201"/>
                    <a:pt x="43" y="224"/>
                  </a:cubicBezTo>
                  <a:cubicBezTo>
                    <a:pt x="6" y="272"/>
                    <a:pt x="6" y="272"/>
                    <a:pt x="6" y="272"/>
                  </a:cubicBezTo>
                  <a:cubicBezTo>
                    <a:pt x="65" y="279"/>
                    <a:pt x="65" y="279"/>
                    <a:pt x="65" y="279"/>
                  </a:cubicBezTo>
                  <a:cubicBezTo>
                    <a:pt x="72" y="302"/>
                    <a:pt x="76" y="325"/>
                    <a:pt x="78" y="349"/>
                  </a:cubicBezTo>
                  <a:lnTo>
                    <a:pt x="306" y="349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lIns="108000" tIns="216000" anchor="ctr"/>
            <a:lstStyle/>
            <a:p>
              <a:pPr algn="ctr"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해외 </a:t>
              </a:r>
              <a:r>
                <a:rPr lang="en-US" altLang="ko-KR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DB</a:t>
              </a:r>
            </a:p>
            <a:p>
              <a:pPr algn="ctr"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대학</a:t>
              </a:r>
              <a:br>
                <a:rPr lang="en-US" altLang="ko-KR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라이선스</a:t>
              </a:r>
            </a:p>
          </p:txBody>
        </p:sp>
        <p:sp>
          <p:nvSpPr>
            <p:cNvPr id="52" name="Freeform 9"/>
            <p:cNvSpPr>
              <a:spLocks/>
            </p:cNvSpPr>
            <p:nvPr/>
          </p:nvSpPr>
          <p:spPr bwMode="auto">
            <a:xfrm>
              <a:off x="5265736" y="3519486"/>
              <a:ext cx="887413" cy="1012825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63" y="76"/>
                </a:cxn>
                <a:cxn ang="0">
                  <a:pos x="3" y="85"/>
                </a:cxn>
                <a:cxn ang="0">
                  <a:pos x="40" y="131"/>
                </a:cxn>
                <a:cxn ang="0">
                  <a:pos x="0" y="188"/>
                </a:cxn>
                <a:cxn ang="0">
                  <a:pos x="161" y="349"/>
                </a:cxn>
                <a:cxn ang="0">
                  <a:pos x="306" y="0"/>
                </a:cxn>
                <a:cxn ang="0">
                  <a:pos x="78" y="0"/>
                </a:cxn>
              </a:cxnLst>
              <a:rect l="0" t="0" r="r" b="b"/>
              <a:pathLst>
                <a:path w="306" h="349">
                  <a:moveTo>
                    <a:pt x="78" y="0"/>
                  </a:moveTo>
                  <a:cubicBezTo>
                    <a:pt x="76" y="26"/>
                    <a:pt x="71" y="52"/>
                    <a:pt x="63" y="76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28" y="152"/>
                    <a:pt x="15" y="171"/>
                    <a:pt x="0" y="188"/>
                  </a:cubicBezTo>
                  <a:cubicBezTo>
                    <a:pt x="161" y="349"/>
                    <a:pt x="161" y="349"/>
                    <a:pt x="161" y="349"/>
                  </a:cubicBezTo>
                  <a:cubicBezTo>
                    <a:pt x="247" y="257"/>
                    <a:pt x="301" y="135"/>
                    <a:pt x="306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1FCFB5"/>
            </a:solidFill>
            <a:ln w="9525">
              <a:noFill/>
              <a:round/>
              <a:headEnd/>
              <a:tailEnd/>
            </a:ln>
          </p:spPr>
          <p:txBody>
            <a:bodyPr lIns="81000" bIns="189000" anchor="ctr"/>
            <a:lstStyle/>
            <a:p>
              <a:pPr algn="ctr"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해외 </a:t>
              </a:r>
              <a:endParaRPr lang="en-US" altLang="ko-KR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학술지 논문</a:t>
              </a:r>
              <a:endParaRPr lang="en-US" altLang="ko-KR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(</a:t>
              </a:r>
              <a:r>
                <a:rPr lang="ko-KR" altLang="en-US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목록</a:t>
              </a: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)</a:t>
              </a:r>
              <a:endParaRPr lang="ko-KR" altLang="en-US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53" name="Freeform 10"/>
            <p:cNvSpPr>
              <a:spLocks/>
            </p:cNvSpPr>
            <p:nvPr/>
          </p:nvSpPr>
          <p:spPr bwMode="auto">
            <a:xfrm>
              <a:off x="4633911" y="4151311"/>
              <a:ext cx="1014413" cy="887413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23" y="44"/>
                </a:cxn>
                <a:cxn ang="0">
                  <a:pos x="75" y="9"/>
                </a:cxn>
                <a:cxn ang="0">
                  <a:pos x="68" y="65"/>
                </a:cxn>
                <a:cxn ang="0">
                  <a:pos x="0" y="77"/>
                </a:cxn>
                <a:cxn ang="0">
                  <a:pos x="0" y="306"/>
                </a:cxn>
                <a:cxn ang="0">
                  <a:pos x="350" y="161"/>
                </a:cxn>
                <a:cxn ang="0">
                  <a:pos x="188" y="0"/>
                </a:cxn>
              </a:cxnLst>
              <a:rect l="0" t="0" r="r" b="b"/>
              <a:pathLst>
                <a:path w="350" h="306">
                  <a:moveTo>
                    <a:pt x="188" y="0"/>
                  </a:moveTo>
                  <a:cubicBezTo>
                    <a:pt x="168" y="17"/>
                    <a:pt x="146" y="32"/>
                    <a:pt x="123" y="4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68" y="65"/>
                    <a:pt x="68" y="65"/>
                    <a:pt x="68" y="65"/>
                  </a:cubicBezTo>
                  <a:cubicBezTo>
                    <a:pt x="47" y="72"/>
                    <a:pt x="24" y="76"/>
                    <a:pt x="0" y="77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135" y="301"/>
                    <a:pt x="257" y="247"/>
                    <a:pt x="350" y="161"/>
                  </a:cubicBezTo>
                  <a:lnTo>
                    <a:pt x="188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tIns="81000" rIns="189000" anchor="ctr"/>
            <a:lstStyle/>
            <a:p>
              <a:pPr algn="ctr"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국내</a:t>
              </a:r>
              <a:endParaRPr lang="en-US" altLang="ko-KR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학술지 논문</a:t>
              </a:r>
              <a:endParaRPr lang="en-US" altLang="ko-KR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(</a:t>
              </a:r>
              <a:r>
                <a:rPr lang="ko-KR" altLang="en-US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원문</a:t>
              </a: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)</a:t>
              </a:r>
              <a:endParaRPr lang="ko-KR" altLang="en-US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54" name="Freeform 11"/>
            <p:cNvSpPr>
              <a:spLocks/>
            </p:cNvSpPr>
            <p:nvPr/>
          </p:nvSpPr>
          <p:spPr bwMode="auto">
            <a:xfrm>
              <a:off x="3500437" y="4151311"/>
              <a:ext cx="1012825" cy="887413"/>
            </a:xfrm>
            <a:custGeom>
              <a:avLst/>
              <a:gdLst/>
              <a:ahLst/>
              <a:cxnLst>
                <a:cxn ang="0">
                  <a:pos x="271" y="62"/>
                </a:cxn>
                <a:cxn ang="0">
                  <a:pos x="263" y="6"/>
                </a:cxn>
                <a:cxn ang="0">
                  <a:pos x="219" y="40"/>
                </a:cxn>
                <a:cxn ang="0">
                  <a:pos x="161" y="0"/>
                </a:cxn>
                <a:cxn ang="0">
                  <a:pos x="0" y="161"/>
                </a:cxn>
                <a:cxn ang="0">
                  <a:pos x="349" y="306"/>
                </a:cxn>
                <a:cxn ang="0">
                  <a:pos x="349" y="77"/>
                </a:cxn>
                <a:cxn ang="0">
                  <a:pos x="271" y="62"/>
                </a:cxn>
              </a:cxnLst>
              <a:rect l="0" t="0" r="r" b="b"/>
              <a:pathLst>
                <a:path w="349" h="306">
                  <a:moveTo>
                    <a:pt x="271" y="62"/>
                  </a:moveTo>
                  <a:cubicBezTo>
                    <a:pt x="263" y="6"/>
                    <a:pt x="263" y="6"/>
                    <a:pt x="263" y="6"/>
                  </a:cubicBezTo>
                  <a:cubicBezTo>
                    <a:pt x="219" y="40"/>
                    <a:pt x="219" y="40"/>
                    <a:pt x="219" y="40"/>
                  </a:cubicBezTo>
                  <a:cubicBezTo>
                    <a:pt x="198" y="29"/>
                    <a:pt x="179" y="15"/>
                    <a:pt x="161" y="0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92" y="247"/>
                    <a:pt x="215" y="301"/>
                    <a:pt x="349" y="306"/>
                  </a:cubicBezTo>
                  <a:cubicBezTo>
                    <a:pt x="349" y="77"/>
                    <a:pt x="349" y="77"/>
                    <a:pt x="349" y="77"/>
                  </a:cubicBezTo>
                  <a:cubicBezTo>
                    <a:pt x="322" y="76"/>
                    <a:pt x="296" y="70"/>
                    <a:pt x="271" y="62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 lIns="189000" tIns="81000" anchor="ctr"/>
            <a:lstStyle/>
            <a:p>
              <a:pPr algn="ctr"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해외</a:t>
              </a:r>
              <a:endParaRPr lang="en-US" altLang="ko-KR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박사논문</a:t>
              </a:r>
              <a:endParaRPr lang="en-US" altLang="ko-KR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(</a:t>
              </a:r>
              <a:r>
                <a:rPr lang="ko-KR" altLang="en-US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원문</a:t>
              </a: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)</a:t>
              </a:r>
              <a:endParaRPr lang="ko-KR" altLang="en-US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55" name="Freeform 12"/>
            <p:cNvSpPr>
              <a:spLocks/>
            </p:cNvSpPr>
            <p:nvPr/>
          </p:nvSpPr>
          <p:spPr bwMode="auto">
            <a:xfrm>
              <a:off x="2997199" y="3519486"/>
              <a:ext cx="885825" cy="1012825"/>
            </a:xfrm>
            <a:custGeom>
              <a:avLst/>
              <a:gdLst/>
              <a:ahLst/>
              <a:cxnLst>
                <a:cxn ang="0">
                  <a:pos x="261" y="122"/>
                </a:cxn>
                <a:cxn ang="0">
                  <a:pos x="295" y="78"/>
                </a:cxn>
                <a:cxn ang="0">
                  <a:pos x="241" y="71"/>
                </a:cxn>
                <a:cxn ang="0">
                  <a:pos x="228" y="0"/>
                </a:cxn>
                <a:cxn ang="0">
                  <a:pos x="0" y="0"/>
                </a:cxn>
                <a:cxn ang="0">
                  <a:pos x="144" y="349"/>
                </a:cxn>
                <a:cxn ang="0">
                  <a:pos x="306" y="188"/>
                </a:cxn>
                <a:cxn ang="0">
                  <a:pos x="261" y="122"/>
                </a:cxn>
              </a:cxnLst>
              <a:rect l="0" t="0" r="r" b="b"/>
              <a:pathLst>
                <a:path w="306" h="349">
                  <a:moveTo>
                    <a:pt x="261" y="122"/>
                  </a:moveTo>
                  <a:cubicBezTo>
                    <a:pt x="295" y="78"/>
                    <a:pt x="295" y="78"/>
                    <a:pt x="295" y="78"/>
                  </a:cubicBezTo>
                  <a:cubicBezTo>
                    <a:pt x="241" y="71"/>
                    <a:pt x="241" y="71"/>
                    <a:pt x="241" y="71"/>
                  </a:cubicBezTo>
                  <a:cubicBezTo>
                    <a:pt x="234" y="48"/>
                    <a:pt x="229" y="25"/>
                    <a:pt x="2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135"/>
                    <a:pt x="59" y="257"/>
                    <a:pt x="144" y="349"/>
                  </a:cubicBezTo>
                  <a:cubicBezTo>
                    <a:pt x="306" y="188"/>
                    <a:pt x="306" y="188"/>
                    <a:pt x="306" y="188"/>
                  </a:cubicBezTo>
                  <a:cubicBezTo>
                    <a:pt x="288" y="168"/>
                    <a:pt x="273" y="146"/>
                    <a:pt x="261" y="122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rIns="108000" bIns="162000" anchor="ctr"/>
            <a:lstStyle/>
            <a:p>
              <a:pPr algn="ctr"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국내</a:t>
              </a:r>
              <a:endParaRPr lang="en-US" altLang="ko-KR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학위논문</a:t>
              </a:r>
              <a:endParaRPr lang="en-US" altLang="ko-KR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(</a:t>
              </a:r>
              <a:r>
                <a:rPr lang="ko-KR" altLang="en-US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원문</a:t>
              </a: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)</a:t>
              </a:r>
              <a:endParaRPr lang="ko-KR" altLang="en-US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56" name="Freeform 13"/>
            <p:cNvSpPr>
              <a:spLocks/>
            </p:cNvSpPr>
            <p:nvPr/>
          </p:nvSpPr>
          <p:spPr bwMode="auto">
            <a:xfrm>
              <a:off x="2997200" y="2387600"/>
              <a:ext cx="885825" cy="1011238"/>
            </a:xfrm>
            <a:custGeom>
              <a:avLst/>
              <a:gdLst/>
              <a:ahLst/>
              <a:cxnLst>
                <a:cxn ang="0">
                  <a:pos x="264" y="222"/>
                </a:cxn>
                <a:cxn ang="0">
                  <a:pos x="306" y="161"/>
                </a:cxn>
                <a:cxn ang="0">
                  <a:pos x="144" y="0"/>
                </a:cxn>
                <a:cxn ang="0">
                  <a:pos x="0" y="349"/>
                </a:cxn>
                <a:cxn ang="0">
                  <a:pos x="228" y="349"/>
                </a:cxn>
                <a:cxn ang="0">
                  <a:pos x="242" y="273"/>
                </a:cxn>
                <a:cxn ang="0">
                  <a:pos x="298" y="265"/>
                </a:cxn>
                <a:cxn ang="0">
                  <a:pos x="264" y="222"/>
                </a:cxn>
              </a:cxnLst>
              <a:rect l="0" t="0" r="r" b="b"/>
              <a:pathLst>
                <a:path w="306" h="349">
                  <a:moveTo>
                    <a:pt x="264" y="222"/>
                  </a:moveTo>
                  <a:cubicBezTo>
                    <a:pt x="276" y="200"/>
                    <a:pt x="290" y="180"/>
                    <a:pt x="306" y="16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59" y="92"/>
                    <a:pt x="5" y="214"/>
                    <a:pt x="0" y="349"/>
                  </a:cubicBezTo>
                  <a:cubicBezTo>
                    <a:pt x="228" y="349"/>
                    <a:pt x="228" y="349"/>
                    <a:pt x="228" y="349"/>
                  </a:cubicBezTo>
                  <a:cubicBezTo>
                    <a:pt x="230" y="323"/>
                    <a:pt x="235" y="297"/>
                    <a:pt x="242" y="273"/>
                  </a:cubicBezTo>
                  <a:cubicBezTo>
                    <a:pt x="298" y="265"/>
                    <a:pt x="298" y="265"/>
                    <a:pt x="298" y="265"/>
                  </a:cubicBezTo>
                  <a:lnTo>
                    <a:pt x="264" y="222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135000" tIns="162000" anchor="ctr"/>
            <a:lstStyle/>
            <a:p>
              <a:pPr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전국대학</a:t>
              </a:r>
              <a:br>
                <a:rPr lang="en-US" altLang="ko-KR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소장자료</a:t>
              </a:r>
              <a:br>
                <a:rPr lang="en-US" altLang="ko-KR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공동활용</a:t>
              </a: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3987846" y="3159991"/>
            <a:ext cx="709425" cy="30008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1">
                    <a:lumMod val="60000"/>
                    <a:lumOff val="4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서지 </a:t>
            </a:r>
            <a:r>
              <a:rPr lang="en-US" altLang="ko-KR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1">
                    <a:lumMod val="60000"/>
                    <a:lumOff val="4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1,245</a:t>
            </a:r>
            <a:r>
              <a:rPr lang="ko-KR" altLang="en-US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1">
                    <a:lumMod val="60000"/>
                    <a:lumOff val="4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만 건</a:t>
            </a:r>
            <a:endParaRPr lang="en-US" altLang="ko-KR" sz="675" b="1" spc="-53" dirty="0">
              <a:ln>
                <a:solidFill>
                  <a:schemeClr val="bg1">
                    <a:alpha val="1000"/>
                  </a:schemeClr>
                </a:solidFill>
              </a:ln>
              <a:solidFill>
                <a:schemeClr val="tx1">
                  <a:lumMod val="60000"/>
                  <a:lumOff val="4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>
              <a:defRPr/>
            </a:pPr>
            <a:r>
              <a:rPr lang="ko-KR" altLang="en-US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1">
                    <a:lumMod val="60000"/>
                    <a:lumOff val="4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소장 </a:t>
            </a:r>
            <a:r>
              <a:rPr lang="en-US" altLang="ko-KR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1">
                    <a:lumMod val="60000"/>
                    <a:lumOff val="4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6,371</a:t>
            </a:r>
            <a:r>
              <a:rPr lang="ko-KR" altLang="en-US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1">
                    <a:lumMod val="60000"/>
                    <a:lumOff val="4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건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621505" y="3238869"/>
            <a:ext cx="612796" cy="30008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rgbClr val="FFC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해외 핵심 </a:t>
            </a:r>
            <a:r>
              <a:rPr lang="en-US" altLang="ko-KR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rgbClr val="FFC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DB</a:t>
            </a:r>
          </a:p>
          <a:p>
            <a:pPr algn="ctr">
              <a:defRPr/>
            </a:pPr>
            <a:r>
              <a:rPr lang="en-US" altLang="ko-KR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rgbClr val="FFC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39</a:t>
            </a:r>
            <a:r>
              <a:rPr lang="ko-KR" altLang="en-US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rgbClr val="FFC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655172" y="3824357"/>
            <a:ext cx="545470" cy="19620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rgbClr val="1FCFB5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6,247</a:t>
            </a:r>
            <a:r>
              <a:rPr lang="ko-KR" altLang="en-US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rgbClr val="1FCFB5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만 건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991003" y="4733435"/>
            <a:ext cx="482120" cy="19620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577</a:t>
            </a:r>
            <a:r>
              <a:rPr lang="ko-KR" altLang="en-US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만 건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771715" y="4733435"/>
            <a:ext cx="437620" cy="19620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altLang="ko-KR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22</a:t>
            </a:r>
            <a:r>
              <a:rPr lang="ko-KR" altLang="en-US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만 건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992274" y="3833882"/>
            <a:ext cx="493661" cy="19620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675" b="1" spc="-38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189</a:t>
            </a:r>
            <a:r>
              <a:rPr lang="ko-KR" altLang="en-US" sz="675" b="1" spc="-38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만 건</a:t>
            </a:r>
          </a:p>
        </p:txBody>
      </p:sp>
      <p:sp>
        <p:nvSpPr>
          <p:cNvPr id="63" name="직사각형 62"/>
          <p:cNvSpPr/>
          <p:nvPr/>
        </p:nvSpPr>
        <p:spPr>
          <a:xfrm>
            <a:off x="3499231" y="2317429"/>
            <a:ext cx="690770" cy="1962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ko-KR" altLang="en-US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accent2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accent2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28</a:t>
            </a:r>
            <a:r>
              <a:rPr lang="ko-KR" altLang="en-US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accent2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만 건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061086" y="2330888"/>
            <a:ext cx="437620" cy="19620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rgbClr val="F99B1C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14</a:t>
            </a:r>
            <a:r>
              <a:rPr lang="ko-KR" altLang="en-US" sz="67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rgbClr val="F99B1C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만 건</a:t>
            </a:r>
          </a:p>
        </p:txBody>
      </p:sp>
      <p:sp>
        <p:nvSpPr>
          <p:cNvPr id="65" name="직사각형 64"/>
          <p:cNvSpPr/>
          <p:nvPr/>
        </p:nvSpPr>
        <p:spPr>
          <a:xfrm>
            <a:off x="4240956" y="3424771"/>
            <a:ext cx="737702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en-US" altLang="ko-KR" sz="2400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rgbClr val="FF7334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RISS</a:t>
            </a:r>
            <a:endParaRPr lang="ko-KR" altLang="en-US" sz="2400" b="1" spc="-75" dirty="0">
              <a:ln>
                <a:solidFill>
                  <a:schemeClr val="bg1">
                    <a:alpha val="1000"/>
                  </a:schemeClr>
                </a:solidFill>
              </a:ln>
              <a:solidFill>
                <a:srgbClr val="FF7334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6" name="모서리가 둥근 직사각형 65"/>
          <p:cNvSpPr/>
          <p:nvPr/>
        </p:nvSpPr>
        <p:spPr>
          <a:xfrm>
            <a:off x="3493636" y="1817111"/>
            <a:ext cx="2267573" cy="351000"/>
          </a:xfrm>
          <a:prstGeom prst="roundRect">
            <a:avLst>
              <a:gd name="adj" fmla="val 7363"/>
            </a:avLst>
          </a:prstGeom>
          <a:solidFill>
            <a:schemeClr val="accent5">
              <a:lumMod val="75000"/>
              <a:lumOff val="25000"/>
            </a:schemeClr>
          </a:solidFill>
        </p:spPr>
        <p:txBody>
          <a:bodyPr wrap="none" lIns="162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500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국가 교육</a:t>
            </a:r>
            <a:r>
              <a:rPr lang="en-US" altLang="ko-KR" sz="1500" b="1" dirty="0">
                <a:solidFill>
                  <a:schemeClr val="tx2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·</a:t>
            </a:r>
            <a:r>
              <a:rPr lang="ko-KR" altLang="en-US" sz="1500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연구경쟁력 제고</a:t>
            </a:r>
          </a:p>
        </p:txBody>
      </p:sp>
      <p:grpSp>
        <p:nvGrpSpPr>
          <p:cNvPr id="12323" name="그룹 3"/>
          <p:cNvGrpSpPr>
            <a:grpSpLocks/>
          </p:cNvGrpSpPr>
          <p:nvPr/>
        </p:nvGrpSpPr>
        <p:grpSpPr bwMode="auto">
          <a:xfrm>
            <a:off x="6935788" y="2236788"/>
            <a:ext cx="919162" cy="2867025"/>
            <a:chOff x="7564033" y="1916833"/>
            <a:chExt cx="1225165" cy="4107000"/>
          </a:xfrm>
        </p:grpSpPr>
        <p:sp>
          <p:nvSpPr>
            <p:cNvPr id="68" name="모서리가 둥근 직사각형 67"/>
            <p:cNvSpPr/>
            <p:nvPr/>
          </p:nvSpPr>
          <p:spPr>
            <a:xfrm rot="5400000">
              <a:off x="6123115" y="3357751"/>
              <a:ext cx="4107000" cy="1225165"/>
            </a:xfrm>
            <a:prstGeom prst="roundRect">
              <a:avLst>
                <a:gd name="adj" fmla="val 6765"/>
              </a:avLst>
            </a:prstGeom>
            <a:solidFill>
              <a:schemeClr val="bg1">
                <a:lumMod val="95000"/>
              </a:schemeClr>
            </a:solidFill>
            <a:ln cmpd="sng">
              <a:solidFill>
                <a:schemeClr val="accent5">
                  <a:lumMod val="90000"/>
                  <a:lumOff val="1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7600397" y="2088906"/>
              <a:ext cx="1137315" cy="360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교수</a:t>
              </a:r>
              <a:endParaRPr lang="en-US" altLang="ko-KR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(3</a:t>
              </a:r>
              <a:r>
                <a:rPr lang="ko-KR" altLang="en-US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만 </a:t>
              </a: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2</a:t>
              </a:r>
              <a:r>
                <a:rPr lang="ko-KR" altLang="en-US" sz="750" spc="-75" dirty="0" err="1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천여</a:t>
              </a:r>
              <a:r>
                <a:rPr lang="ko-KR" altLang="en-US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 명</a:t>
              </a: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)</a:t>
              </a:r>
              <a:endParaRPr lang="ko-KR" altLang="en-US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70" name="직사각형 69"/>
            <p:cNvSpPr/>
            <p:nvPr/>
          </p:nvSpPr>
          <p:spPr>
            <a:xfrm>
              <a:off x="7622957" y="2877579"/>
              <a:ext cx="1137315" cy="360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석∙박사</a:t>
              </a:r>
              <a:r>
                <a:rPr lang="en-US" altLang="ko-KR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/</a:t>
              </a: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대학생</a:t>
              </a:r>
              <a:endParaRPr lang="en-US" altLang="ko-KR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(41</a:t>
              </a:r>
              <a:r>
                <a:rPr lang="ko-KR" altLang="en-US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만여  명</a:t>
              </a: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)</a:t>
              </a:r>
              <a:endParaRPr lang="ko-KR" altLang="en-US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7622957" y="3651212"/>
              <a:ext cx="1137315" cy="360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연구원</a:t>
              </a:r>
              <a:endParaRPr lang="en-US" altLang="ko-KR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(1</a:t>
              </a:r>
              <a:r>
                <a:rPr lang="ko-KR" altLang="en-US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만 </a:t>
              </a: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5</a:t>
              </a:r>
              <a:r>
                <a:rPr lang="ko-KR" altLang="en-US" sz="750" spc="-75" dirty="0" err="1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천여</a:t>
              </a:r>
              <a:r>
                <a:rPr lang="ko-KR" altLang="en-US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 명</a:t>
              </a: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)</a:t>
              </a:r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7622957" y="4502209"/>
              <a:ext cx="1137315" cy="360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기타회원</a:t>
              </a:r>
              <a:endParaRPr lang="en-US" altLang="ko-KR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(18</a:t>
              </a:r>
              <a:r>
                <a:rPr lang="ko-KR" altLang="en-US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만 여  명</a:t>
              </a: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)</a:t>
              </a:r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7622957" y="5404552"/>
              <a:ext cx="1137315" cy="360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sz="825" b="1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해외대학</a:t>
              </a:r>
              <a:endParaRPr lang="en-US" altLang="ko-KR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defRPr/>
              </a:pP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(</a:t>
              </a:r>
              <a:r>
                <a:rPr lang="en-US" altLang="ko-KR" sz="750" dirty="0"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Oxford</a:t>
              </a: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r>
                <a:rPr lang="ko-KR" altLang="en-US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등 </a:t>
              </a:r>
              <a:b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50</a:t>
              </a:r>
              <a:r>
                <a:rPr lang="ko-KR" altLang="en-US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여 개</a:t>
              </a: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r>
                <a:rPr lang="ko-KR" altLang="en-US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기관</a:t>
              </a:r>
              <a:r>
                <a:rPr lang="en-US" altLang="ko-KR" sz="750" spc="-75" dirty="0">
                  <a:ln>
                    <a:solidFill>
                      <a:schemeClr val="bg1">
                        <a:alpha val="1000"/>
                      </a:schemeClr>
                    </a:solidFill>
                  </a:ln>
                  <a:solidFill>
                    <a:schemeClr val="tx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)</a:t>
              </a:r>
              <a:endParaRPr lang="ko-KR" altLang="en-US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</p:grpSp>
      <p:sp>
        <p:nvSpPr>
          <p:cNvPr id="74" name="오른쪽 화살표 73"/>
          <p:cNvSpPr/>
          <p:nvPr/>
        </p:nvSpPr>
        <p:spPr>
          <a:xfrm>
            <a:off x="3322638" y="1939925"/>
            <a:ext cx="131762" cy="66675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5" name="모서리가 둥근 직사각형 74"/>
          <p:cNvSpPr/>
          <p:nvPr/>
        </p:nvSpPr>
        <p:spPr>
          <a:xfrm rot="5400000">
            <a:off x="391319" y="3210719"/>
            <a:ext cx="2867025" cy="919163"/>
          </a:xfrm>
          <a:prstGeom prst="roundRect">
            <a:avLst>
              <a:gd name="adj" fmla="val 6765"/>
            </a:avLst>
          </a:prstGeom>
          <a:solidFill>
            <a:schemeClr val="bg1">
              <a:lumMod val="95000"/>
            </a:schemeClr>
          </a:solidFill>
          <a:ln cmpd="sng">
            <a:solidFill>
              <a:schemeClr val="accent5">
                <a:lumMod val="90000"/>
                <a:lumOff val="1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ko-KR" altLang="en-US" sz="750" spc="-75" dirty="0">
              <a:ln>
                <a:solidFill>
                  <a:schemeClr val="bg1">
                    <a:alpha val="1000"/>
                  </a:schemeClr>
                </a:solidFill>
              </a:ln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1403542" y="2270231"/>
            <a:ext cx="891000" cy="368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Ins="135000" anchor="ctr"/>
          <a:lstStyle/>
          <a:p>
            <a:pPr algn="ctr">
              <a:defRPr/>
            </a:pPr>
            <a:r>
              <a:rPr lang="en-US" altLang="ko-KR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796</a:t>
            </a:r>
            <a:r>
              <a:rPr lang="ko-KR" altLang="en-US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 국내 </a:t>
            </a:r>
            <a:endParaRPr lang="en-US" altLang="ko-KR" sz="825" b="1" spc="-75" dirty="0">
              <a:ln>
                <a:solidFill>
                  <a:schemeClr val="bg1">
                    <a:alpha val="1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>
              <a:defRPr/>
            </a:pPr>
            <a:r>
              <a:rPr lang="ko-KR" altLang="en-US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대학도서관</a:t>
            </a:r>
          </a:p>
        </p:txBody>
      </p:sp>
      <p:sp>
        <p:nvSpPr>
          <p:cNvPr id="77" name="직사각형 76"/>
          <p:cNvSpPr/>
          <p:nvPr/>
        </p:nvSpPr>
        <p:spPr>
          <a:xfrm>
            <a:off x="1403542" y="2708920"/>
            <a:ext cx="891000" cy="368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82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10</a:t>
            </a:r>
            <a:r>
              <a:rPr lang="ko-KR" altLang="en-US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 권역 별 </a:t>
            </a:r>
            <a:endParaRPr lang="en-US" altLang="ko-KR" sz="825" b="1" spc="-75" dirty="0">
              <a:ln>
                <a:solidFill>
                  <a:schemeClr val="bg1">
                    <a:alpha val="1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>
              <a:defRPr/>
            </a:pPr>
            <a:r>
              <a:rPr lang="ko-KR" altLang="en-US" sz="825" b="1" spc="-75" dirty="0" err="1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이러닝</a:t>
            </a:r>
            <a:r>
              <a:rPr lang="ko-KR" altLang="en-US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지원센터</a:t>
            </a:r>
          </a:p>
        </p:txBody>
      </p:sp>
      <p:sp>
        <p:nvSpPr>
          <p:cNvPr id="79" name="직사각형 78"/>
          <p:cNvSpPr/>
          <p:nvPr/>
        </p:nvSpPr>
        <p:spPr>
          <a:xfrm>
            <a:off x="1403542" y="3212976"/>
            <a:ext cx="891000" cy="368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중국</a:t>
            </a:r>
            <a:r>
              <a:rPr lang="en-US" altLang="ko-KR" sz="82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CALIS </a:t>
            </a:r>
          </a:p>
          <a:p>
            <a:pPr algn="ctr">
              <a:defRPr/>
            </a:pPr>
            <a:r>
              <a:rPr lang="en-US" altLang="ko-KR" sz="750" spc="-38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(700</a:t>
            </a:r>
            <a:r>
              <a:rPr lang="ko-KR" altLang="en-US" sz="750" spc="-38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여 개 대학 및</a:t>
            </a:r>
            <a:br>
              <a:rPr lang="en-US" altLang="ko-KR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전문도서관</a:t>
            </a:r>
            <a:r>
              <a:rPr lang="en-US" altLang="ko-KR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80" name="직사각형 79"/>
          <p:cNvSpPr/>
          <p:nvPr/>
        </p:nvSpPr>
        <p:spPr>
          <a:xfrm>
            <a:off x="1332979" y="3717032"/>
            <a:ext cx="1032126" cy="368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미국</a:t>
            </a:r>
            <a:r>
              <a:rPr lang="en-US" altLang="ko-KR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OCLC</a:t>
            </a:r>
          </a:p>
          <a:p>
            <a:pPr algn="ctr">
              <a:defRPr/>
            </a:pPr>
            <a:r>
              <a:rPr lang="en-US" altLang="ko-KR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종합목록</a:t>
            </a:r>
            <a:r>
              <a:rPr lang="en-US" altLang="ko-KR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</a:t>
            </a:r>
          </a:p>
          <a:p>
            <a:pPr algn="ctr">
              <a:defRPr/>
            </a:pPr>
            <a:r>
              <a:rPr lang="en-US" altLang="ko-KR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16,000</a:t>
            </a:r>
            <a:r>
              <a:rPr lang="ko-KR" altLang="en-US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여  개 도서관</a:t>
            </a:r>
            <a:r>
              <a:rPr lang="en-US" altLang="ko-KR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750" spc="-75" dirty="0">
              <a:ln>
                <a:solidFill>
                  <a:schemeClr val="bg1">
                    <a:alpha val="1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1371454" y="4293096"/>
            <a:ext cx="955178" cy="368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825" b="1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강의 공개 참여</a:t>
            </a:r>
            <a:endParaRPr lang="en-US" altLang="ko-KR" sz="825" b="1" spc="-53" dirty="0">
              <a:ln>
                <a:solidFill>
                  <a:schemeClr val="bg1">
                    <a:alpha val="1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>
              <a:defRPr/>
            </a:pPr>
            <a:r>
              <a:rPr lang="en-US" altLang="ko-KR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(226</a:t>
            </a:r>
            <a:r>
              <a:rPr lang="ko-KR" altLang="en-US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 대학 및 기관</a:t>
            </a:r>
            <a:r>
              <a:rPr lang="en-US" altLang="ko-KR" sz="750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82" name="직사각형 81"/>
          <p:cNvSpPr/>
          <p:nvPr/>
        </p:nvSpPr>
        <p:spPr>
          <a:xfrm>
            <a:off x="1403542" y="4687678"/>
            <a:ext cx="891000" cy="368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825" b="1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교육유관기관</a:t>
            </a:r>
            <a:endParaRPr lang="en-US" altLang="ko-KR" sz="825" b="1" spc="-75" dirty="0">
              <a:ln>
                <a:solidFill>
                  <a:schemeClr val="bg1">
                    <a:alpha val="1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>
              <a:defRPr/>
            </a:pPr>
            <a:r>
              <a:rPr lang="en-US" altLang="ko-KR" sz="675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en-US" altLang="ko-KR" sz="675" spc="-53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KEDI, KICE</a:t>
            </a:r>
            <a:r>
              <a:rPr lang="en-US" altLang="ko-KR" sz="675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675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등</a:t>
            </a:r>
            <a:r>
              <a:rPr lang="en-US" altLang="ko-KR" sz="675" spc="-75" dirty="0">
                <a:ln>
                  <a:solidFill>
                    <a:schemeClr val="bg1">
                      <a:alpha val="1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675" spc="-75" dirty="0">
              <a:ln>
                <a:solidFill>
                  <a:schemeClr val="bg1">
                    <a:alpha val="1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3" name="모서리가 둥근 직사각형 82"/>
          <p:cNvSpPr/>
          <p:nvPr/>
        </p:nvSpPr>
        <p:spPr>
          <a:xfrm>
            <a:off x="5978525" y="1797050"/>
            <a:ext cx="1905000" cy="377825"/>
          </a:xfrm>
          <a:prstGeom prst="roundRect">
            <a:avLst/>
          </a:prstGeom>
          <a:ln w="19050">
            <a:prstDash val="sysDot"/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206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CTL·</a:t>
            </a:r>
            <a:r>
              <a:rPr lang="ko-KR" altLang="en-US" sz="900" b="1" dirty="0" err="1">
                <a:solidFill>
                  <a:srgbClr val="00206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이러닝</a:t>
            </a:r>
            <a:r>
              <a:rPr lang="ko-KR" altLang="en-US" sz="900" b="1" dirty="0">
                <a:solidFill>
                  <a:srgbClr val="00206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기관 </a:t>
            </a:r>
            <a:endParaRPr lang="en-US" altLang="ko-KR" sz="900" b="1" dirty="0">
              <a:solidFill>
                <a:srgbClr val="00206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>
              <a:defRPr/>
            </a:pPr>
            <a:r>
              <a:rPr lang="ko-KR" altLang="en-US" sz="900" b="1" dirty="0">
                <a:solidFill>
                  <a:srgbClr val="00206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협력체제 고도화</a:t>
            </a:r>
          </a:p>
        </p:txBody>
      </p:sp>
      <p:sp>
        <p:nvSpPr>
          <p:cNvPr id="84" name="오른쪽 화살표 83"/>
          <p:cNvSpPr/>
          <p:nvPr/>
        </p:nvSpPr>
        <p:spPr>
          <a:xfrm flipH="1">
            <a:off x="5788025" y="1939925"/>
            <a:ext cx="133350" cy="66675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6" name="TextBox 193">
            <a:extLst>
              <a:ext uri="{FF2B5EF4-FFF2-40B4-BE49-F238E27FC236}">
                <a16:creationId xmlns:a16="http://schemas.microsoft.com/office/drawing/2014/main" id="{717359BC-BCDD-4998-AD55-073450435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2681" y="1478201"/>
            <a:ext cx="129554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000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        (’22</a:t>
            </a:r>
            <a:r>
              <a:rPr lang="ko-KR" altLang="en-US" sz="1000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년 </a:t>
            </a:r>
            <a:r>
              <a:rPr lang="en-US" altLang="ko-KR" sz="1000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2</a:t>
            </a:r>
            <a:r>
              <a:rPr lang="ko-KR" altLang="en-US" sz="1000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월 기준</a:t>
            </a:r>
            <a:r>
              <a:rPr lang="en-US" altLang="ko-KR" sz="1000" dirty="0"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)</a:t>
            </a:r>
            <a:endParaRPr lang="ko-KR" altLang="en-US" sz="700" dirty="0"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sp>
        <p:nvSpPr>
          <p:cNvPr id="87" name="제목 1"/>
          <p:cNvSpPr txBox="1">
            <a:spLocks/>
          </p:cNvSpPr>
          <p:nvPr/>
        </p:nvSpPr>
        <p:spPr>
          <a:xfrm>
            <a:off x="1259632" y="476673"/>
            <a:ext cx="244827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eaLnBrk="1" fontAlgn="auto" latinLnBrk="1" hangingPunct="1">
              <a:spcAft>
                <a:spcPts val="0"/>
              </a:spcAft>
              <a:defRPr/>
            </a:pPr>
            <a:r>
              <a:rPr lang="en-US" altLang="ko-KR" sz="3600" dirty="0">
                <a:solidFill>
                  <a:schemeClr val="tx2"/>
                </a:solidFill>
                <a:latin typeface="양진체 " panose="02020503000000000000" pitchFamily="18" charset="-127"/>
                <a:ea typeface="양진체 " panose="02020503000000000000" pitchFamily="18" charset="-127"/>
                <a:cs typeface="+mj-cs"/>
              </a:rPr>
              <a:t>RISS </a:t>
            </a:r>
            <a:r>
              <a:rPr lang="ko-KR" altLang="en-US" sz="3600" dirty="0">
                <a:solidFill>
                  <a:schemeClr val="tx2"/>
                </a:solidFill>
                <a:latin typeface="양진체 " panose="02020503000000000000" pitchFamily="18" charset="-127"/>
                <a:ea typeface="양진체 " panose="02020503000000000000" pitchFamily="18" charset="-127"/>
                <a:cs typeface="+mj-cs"/>
              </a:rPr>
              <a:t>란</a:t>
            </a:r>
            <a:r>
              <a:rPr lang="en-US" altLang="ko-KR" sz="3600" dirty="0">
                <a:solidFill>
                  <a:schemeClr val="tx2"/>
                </a:solidFill>
                <a:latin typeface="양진체 " panose="02020503000000000000" pitchFamily="18" charset="-127"/>
                <a:ea typeface="양진체 " panose="02020503000000000000" pitchFamily="18" charset="-127"/>
                <a:cs typeface="+mj-cs"/>
              </a:rPr>
              <a:t>??</a:t>
            </a:r>
            <a:endParaRPr lang="ko-KR" altLang="en-US" sz="3600" dirty="0">
              <a:solidFill>
                <a:schemeClr val="tx2"/>
              </a:solidFill>
              <a:latin typeface="양진체 " panose="02020503000000000000" pitchFamily="18" charset="-127"/>
              <a:ea typeface="양진체 " panose="02020503000000000000" pitchFamily="18" charset="-127"/>
              <a:cs typeface="+mj-cs"/>
            </a:endParaRPr>
          </a:p>
        </p:txBody>
      </p:sp>
    </p:spTree>
  </p:cSld>
  <p:clrMapOvr>
    <a:masterClrMapping/>
  </p:clrMapOvr>
  <p:transition spd="med">
    <p:pull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내용 개체 틀 1"/>
          <p:cNvSpPr txBox="1">
            <a:spLocks/>
          </p:cNvSpPr>
          <p:nvPr/>
        </p:nvSpPr>
        <p:spPr>
          <a:xfrm>
            <a:off x="5671692" y="2078645"/>
            <a:ext cx="3472308" cy="333528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None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800" dirty="0"/>
              <a:t>1. </a:t>
            </a:r>
            <a:r>
              <a:rPr lang="ko-KR" altLang="en-US" sz="1800" dirty="0"/>
              <a:t>검색어 입력 후 </a:t>
            </a:r>
            <a:r>
              <a:rPr lang="en-US" altLang="ko-KR" sz="1800" dirty="0"/>
              <a:t>‘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학술지</a:t>
            </a:r>
            <a:r>
              <a:rPr lang="en-US" altLang="ko-KR" sz="1800" dirty="0"/>
              <a:t>’</a:t>
            </a:r>
            <a:r>
              <a:rPr lang="ko-KR" altLang="en-US" sz="1800" dirty="0"/>
              <a:t> 선택</a:t>
            </a:r>
            <a:endParaRPr lang="en-US" altLang="ko-KR" sz="1800" dirty="0"/>
          </a:p>
          <a:p>
            <a:pPr>
              <a:defRPr/>
            </a:pPr>
            <a:endParaRPr lang="en-US" altLang="ko-KR" sz="1800" dirty="0"/>
          </a:p>
          <a:p>
            <a:pPr>
              <a:defRPr/>
            </a:pPr>
            <a:r>
              <a:rPr lang="en-US" altLang="ko-KR" sz="1800" dirty="0"/>
              <a:t>2. </a:t>
            </a:r>
            <a:r>
              <a:rPr lang="ko-KR" altLang="en-US" sz="1800" dirty="0"/>
              <a:t>원하는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학술지</a:t>
            </a:r>
            <a:r>
              <a:rPr lang="ko-KR" altLang="en-US" sz="1800" dirty="0"/>
              <a:t> 선택 </a:t>
            </a:r>
            <a:endParaRPr lang="en-US" altLang="ko-KR" sz="1800" dirty="0"/>
          </a:p>
          <a:p>
            <a:pPr>
              <a:defRPr/>
            </a:pPr>
            <a:endParaRPr lang="en-US" altLang="ko-KR" sz="1800" dirty="0"/>
          </a:p>
          <a:p>
            <a:pPr>
              <a:defRPr/>
            </a:pPr>
            <a:r>
              <a:rPr lang="en-US" altLang="ko-KR" sz="1800" dirty="0"/>
              <a:t>3.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권</a:t>
            </a: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·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호 정보</a:t>
            </a:r>
            <a:r>
              <a:rPr lang="ko-KR" altLang="en-US" sz="1800" dirty="0"/>
              <a:t> 확인 </a:t>
            </a:r>
            <a:endParaRPr lang="en-US" altLang="ko-KR" sz="1800" dirty="0"/>
          </a:p>
          <a:p>
            <a:pPr>
              <a:defRPr/>
            </a:pPr>
            <a:endParaRPr lang="en-US" altLang="ko-KR" sz="1800" dirty="0"/>
          </a:p>
          <a:p>
            <a:pPr>
              <a:defRPr/>
            </a:pPr>
            <a:r>
              <a:rPr lang="en-US" altLang="ko-KR" sz="1800" dirty="0"/>
              <a:t>4. </a:t>
            </a:r>
            <a:r>
              <a:rPr lang="ko-KR" altLang="en-US" sz="1800" dirty="0"/>
              <a:t>디지털화 되지 않은 자료는</a:t>
            </a:r>
            <a:r>
              <a:rPr lang="en-US" altLang="ko-KR" sz="1800" dirty="0"/>
              <a:t> </a:t>
            </a:r>
          </a:p>
          <a:p>
            <a:pPr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   복사 신청</a:t>
            </a:r>
            <a:r>
              <a:rPr lang="ko-KR" altLang="en-US" sz="1800" dirty="0"/>
              <a:t> 가능</a:t>
            </a:r>
            <a:endParaRPr lang="en-US" altLang="ko-KR" sz="1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학술지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56E8A32D-41B2-400B-AEF0-1DC3F6D9A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236447"/>
            <a:ext cx="5010150" cy="501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3536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1"/>
          <p:cNvSpPr txBox="1">
            <a:spLocks/>
          </p:cNvSpPr>
          <p:nvPr/>
        </p:nvSpPr>
        <p:spPr>
          <a:xfrm>
            <a:off x="5818617" y="2414431"/>
            <a:ext cx="3726541" cy="2861570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None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  <a:defRPr/>
            </a:pPr>
            <a:r>
              <a:rPr lang="ko-KR" altLang="en-US" sz="1800" dirty="0"/>
              <a:t>검색어 입력 후 </a:t>
            </a:r>
            <a:r>
              <a:rPr lang="en-US" altLang="ko-KR" sz="1800" dirty="0"/>
              <a:t>‘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단행본</a:t>
            </a:r>
            <a:r>
              <a:rPr lang="en-US" altLang="ko-KR" sz="1800" dirty="0"/>
              <a:t>’</a:t>
            </a:r>
            <a:r>
              <a:rPr lang="ko-KR" altLang="en-US" sz="1800" dirty="0"/>
              <a:t> 선택</a:t>
            </a:r>
            <a:endParaRPr lang="en-US" altLang="ko-KR" sz="1800" dirty="0"/>
          </a:p>
          <a:p>
            <a:pPr marL="342900" indent="-342900">
              <a:buFont typeface="+mj-lt"/>
              <a:buAutoNum type="arabicPeriod"/>
              <a:defRPr/>
            </a:pPr>
            <a:endParaRPr lang="en-US" altLang="ko-KR" sz="1800" dirty="0"/>
          </a:p>
          <a:p>
            <a:pPr>
              <a:defRPr/>
            </a:pPr>
            <a:r>
              <a:rPr lang="en-US" altLang="ko-KR" sz="1800" dirty="0"/>
              <a:t>2. </a:t>
            </a:r>
            <a:r>
              <a:rPr lang="ko-KR" altLang="en-US" sz="1800" dirty="0"/>
              <a:t>원하는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자료</a:t>
            </a:r>
            <a:r>
              <a:rPr lang="ko-KR" altLang="en-US" sz="1800" dirty="0"/>
              <a:t> 선택 </a:t>
            </a:r>
            <a:endParaRPr lang="en-US" altLang="ko-KR" sz="1800" dirty="0"/>
          </a:p>
          <a:p>
            <a:pPr>
              <a:defRPr/>
            </a:pPr>
            <a:endParaRPr lang="en-US" altLang="ko-KR" sz="1800" dirty="0"/>
          </a:p>
          <a:p>
            <a:pPr>
              <a:defRPr/>
            </a:pPr>
            <a:r>
              <a:rPr lang="en-US" altLang="ko-KR" sz="1800" dirty="0"/>
              <a:t>3.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상세보기</a:t>
            </a:r>
            <a:r>
              <a:rPr lang="ko-KR" altLang="en-US" sz="1800" dirty="0"/>
              <a:t>에서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소장기관</a:t>
            </a:r>
            <a:r>
              <a:rPr lang="ko-KR" altLang="en-US" sz="1800" dirty="0"/>
              <a:t> 확인</a:t>
            </a:r>
            <a:endParaRPr lang="en-US" altLang="ko-KR" sz="1800" dirty="0"/>
          </a:p>
          <a:p>
            <a:pPr>
              <a:defRPr/>
            </a:pPr>
            <a:endParaRPr lang="en-US" altLang="ko-KR" sz="1800" dirty="0"/>
          </a:p>
          <a:p>
            <a:pPr>
              <a:defRPr/>
            </a:pPr>
            <a:r>
              <a:rPr lang="en-US" altLang="ko-KR" sz="1800" dirty="0"/>
              <a:t>4.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대출</a:t>
            </a:r>
            <a:r>
              <a:rPr lang="ko-KR" altLang="en-US" sz="1800" dirty="0"/>
              <a:t> </a:t>
            </a:r>
            <a:r>
              <a:rPr lang="en-US" altLang="ko-KR" sz="1800" dirty="0"/>
              <a:t>/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복사</a:t>
            </a: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(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부분</a:t>
            </a: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) </a:t>
            </a:r>
            <a:r>
              <a:rPr lang="ko-KR" altLang="en-US" sz="1800" dirty="0"/>
              <a:t>신청</a:t>
            </a:r>
            <a:r>
              <a:rPr lang="en-US" altLang="ko-KR" sz="1800" dirty="0"/>
              <a:t> </a:t>
            </a:r>
            <a:r>
              <a:rPr lang="ko-KR" altLang="en-US" sz="1800" dirty="0"/>
              <a:t>가능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단행본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75BBF273-2442-4E32-8F54-F83C2CE0E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173639"/>
            <a:ext cx="4896544" cy="520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215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1"/>
          <p:cNvSpPr txBox="1">
            <a:spLocks/>
          </p:cNvSpPr>
          <p:nvPr/>
        </p:nvSpPr>
        <p:spPr>
          <a:xfrm>
            <a:off x="5508104" y="2812319"/>
            <a:ext cx="3896686" cy="2958785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None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  <a:defRPr/>
            </a:pPr>
            <a:r>
              <a:rPr lang="ko-KR" altLang="en-US" sz="1800" dirty="0"/>
              <a:t>검색어 입력 후 </a:t>
            </a:r>
            <a:r>
              <a:rPr lang="en-US" altLang="ko-KR" sz="1800" dirty="0"/>
              <a:t>‘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연구보고서</a:t>
            </a:r>
            <a:r>
              <a:rPr lang="en-US" altLang="ko-KR" sz="1800" dirty="0"/>
              <a:t>’</a:t>
            </a:r>
            <a:r>
              <a:rPr lang="ko-KR" altLang="en-US" sz="1800" dirty="0"/>
              <a:t> 선택</a:t>
            </a:r>
            <a:endParaRPr lang="en-US" altLang="ko-KR" sz="1800" dirty="0"/>
          </a:p>
          <a:p>
            <a:pPr>
              <a:defRPr/>
            </a:pPr>
            <a:endParaRPr lang="en-US" altLang="ko-KR" sz="1800" dirty="0"/>
          </a:p>
          <a:p>
            <a:pPr>
              <a:defRPr/>
            </a:pPr>
            <a:r>
              <a:rPr lang="en-US" altLang="ko-KR" sz="1800" dirty="0"/>
              <a:t>2.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원문보기</a:t>
            </a:r>
            <a:r>
              <a:rPr lang="ko-KR" altLang="en-US" sz="1800" dirty="0"/>
              <a:t> 선택 후 해당 페이지</a:t>
            </a:r>
            <a:r>
              <a:rPr lang="en-US" altLang="ko-KR" sz="1800" dirty="0"/>
              <a:t> </a:t>
            </a:r>
            <a:r>
              <a:rPr lang="ko-KR" altLang="en-US" sz="1800" dirty="0"/>
              <a:t>연결 </a:t>
            </a:r>
            <a:endParaRPr lang="en-US" altLang="ko-KR" sz="1800" dirty="0"/>
          </a:p>
          <a:p>
            <a:pPr>
              <a:defRPr/>
            </a:pPr>
            <a:endParaRPr lang="en-US" altLang="ko-KR" sz="1800" dirty="0"/>
          </a:p>
          <a:p>
            <a:pPr>
              <a:defRPr/>
            </a:pPr>
            <a:r>
              <a:rPr lang="en-US" altLang="ko-KR" sz="1800" dirty="0"/>
              <a:t>3.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발행기관</a:t>
            </a:r>
            <a:r>
              <a:rPr lang="ko-KR" altLang="en-US" sz="1800" dirty="0"/>
              <a:t> </a:t>
            </a:r>
            <a:r>
              <a:rPr lang="en-US" altLang="ko-KR" sz="1800" dirty="0"/>
              <a:t>/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ko-KR" altLang="en-US" sz="1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발행년도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ko-KR" altLang="en-US" sz="1800" dirty="0"/>
              <a:t>선택가능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연구보고서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F37C76A1-CCE5-4A3D-B50F-21C90D37A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397315"/>
            <a:ext cx="4824536" cy="4479957"/>
          </a:xfrm>
          <a:prstGeom prst="rect">
            <a:avLst/>
          </a:prstGeom>
        </p:spPr>
      </p:pic>
      <p:sp>
        <p:nvSpPr>
          <p:cNvPr id="14" name="모서리가 둥근 직사각형 10">
            <a:extLst>
              <a:ext uri="{FF2B5EF4-FFF2-40B4-BE49-F238E27FC236}">
                <a16:creationId xmlns:a16="http://schemas.microsoft.com/office/drawing/2014/main" id="{F2519D81-72C5-4485-8EF9-A0CA8977FF4E}"/>
              </a:ext>
            </a:extLst>
          </p:cNvPr>
          <p:cNvSpPr/>
          <p:nvPr/>
        </p:nvSpPr>
        <p:spPr>
          <a:xfrm>
            <a:off x="3491880" y="1556792"/>
            <a:ext cx="584200" cy="288032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76261E76-0EF5-4F5E-B187-D07CA0CC2EDC}"/>
              </a:ext>
            </a:extLst>
          </p:cNvPr>
          <p:cNvSpPr/>
          <p:nvPr/>
        </p:nvSpPr>
        <p:spPr>
          <a:xfrm>
            <a:off x="3419872" y="1412776"/>
            <a:ext cx="144463" cy="129680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1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16" name="모서리가 둥근 직사각형 10">
            <a:extLst>
              <a:ext uri="{FF2B5EF4-FFF2-40B4-BE49-F238E27FC236}">
                <a16:creationId xmlns:a16="http://schemas.microsoft.com/office/drawing/2014/main" id="{40561ABB-6925-443D-8C2D-99F90F2CBFCF}"/>
              </a:ext>
            </a:extLst>
          </p:cNvPr>
          <p:cNvSpPr/>
          <p:nvPr/>
        </p:nvSpPr>
        <p:spPr>
          <a:xfrm>
            <a:off x="683568" y="3429000"/>
            <a:ext cx="927850" cy="2342104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939088D0-47DE-445E-98F2-92A24901954B}"/>
              </a:ext>
            </a:extLst>
          </p:cNvPr>
          <p:cNvSpPr/>
          <p:nvPr/>
        </p:nvSpPr>
        <p:spPr>
          <a:xfrm>
            <a:off x="611560" y="3284984"/>
            <a:ext cx="229442" cy="360040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50" b="1" dirty="0">
                <a:solidFill>
                  <a:schemeClr val="tx1"/>
                </a:solidFill>
              </a:rPr>
              <a:t>3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5" name="모서리가 둥근 직사각형 10">
            <a:extLst>
              <a:ext uri="{FF2B5EF4-FFF2-40B4-BE49-F238E27FC236}">
                <a16:creationId xmlns:a16="http://schemas.microsoft.com/office/drawing/2014/main" id="{8AD2E5C8-F1AC-425E-9DF3-E8089B39A9C1}"/>
              </a:ext>
            </a:extLst>
          </p:cNvPr>
          <p:cNvSpPr/>
          <p:nvPr/>
        </p:nvSpPr>
        <p:spPr>
          <a:xfrm>
            <a:off x="1759254" y="3568849"/>
            <a:ext cx="584200" cy="288032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6" name="타원 25">
            <a:extLst>
              <a:ext uri="{FF2B5EF4-FFF2-40B4-BE49-F238E27FC236}">
                <a16:creationId xmlns:a16="http://schemas.microsoft.com/office/drawing/2014/main" id="{270A4399-3B66-4B97-B75F-CA54987734AD}"/>
              </a:ext>
            </a:extLst>
          </p:cNvPr>
          <p:cNvSpPr/>
          <p:nvPr/>
        </p:nvSpPr>
        <p:spPr>
          <a:xfrm>
            <a:off x="1687246" y="3424833"/>
            <a:ext cx="144463" cy="129680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2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108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1"/>
          <p:cNvSpPr txBox="1">
            <a:spLocks/>
          </p:cNvSpPr>
          <p:nvPr/>
        </p:nvSpPr>
        <p:spPr>
          <a:xfrm>
            <a:off x="5641207" y="2276872"/>
            <a:ext cx="3744416" cy="2861570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None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  <a:defRPr/>
            </a:pPr>
            <a:r>
              <a:rPr lang="ko-KR" altLang="en-US" sz="1800" dirty="0" err="1"/>
              <a:t>검색어</a:t>
            </a:r>
            <a:r>
              <a:rPr lang="ko-KR" altLang="en-US" sz="1800" dirty="0"/>
              <a:t> 입력 후 </a:t>
            </a:r>
            <a:r>
              <a:rPr lang="en-US" altLang="ko-KR" sz="1800" dirty="0"/>
              <a:t>‘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공개강의</a:t>
            </a:r>
            <a:r>
              <a:rPr lang="en-US" altLang="ko-KR" sz="1800" dirty="0"/>
              <a:t>’</a:t>
            </a:r>
            <a:r>
              <a:rPr lang="ko-KR" altLang="en-US" sz="1800" dirty="0"/>
              <a:t> 선택</a:t>
            </a:r>
            <a:endParaRPr lang="en-US" altLang="ko-KR" sz="1800" dirty="0"/>
          </a:p>
          <a:p>
            <a:pPr marL="342900" indent="-342900">
              <a:buFont typeface="+mj-lt"/>
              <a:buAutoNum type="arabicPeriod"/>
              <a:defRPr/>
            </a:pPr>
            <a:endParaRPr lang="en-US" altLang="ko-KR" sz="1800" dirty="0"/>
          </a:p>
          <a:p>
            <a:pPr>
              <a:defRPr/>
            </a:pPr>
            <a:r>
              <a:rPr lang="en-US" altLang="ko-KR" sz="1800" dirty="0"/>
              <a:t>2.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강의보기</a:t>
            </a:r>
            <a:r>
              <a:rPr lang="ko-KR" altLang="en-US" sz="1800" dirty="0"/>
              <a:t> 강의 리스트 선택 </a:t>
            </a:r>
            <a:endParaRPr lang="en-US" altLang="ko-KR" sz="1800" dirty="0"/>
          </a:p>
          <a:p>
            <a:pPr>
              <a:defRPr/>
            </a:pPr>
            <a:r>
              <a:rPr lang="ko-KR" altLang="en-US" sz="1800" dirty="0"/>
              <a:t>   </a:t>
            </a:r>
            <a:endParaRPr lang="en-US" altLang="ko-KR" sz="1800" dirty="0"/>
          </a:p>
          <a:p>
            <a:pPr>
              <a:defRPr/>
            </a:pPr>
            <a:r>
              <a:rPr lang="en-US" altLang="ko-KR" sz="1800" dirty="0"/>
              <a:t>3.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발행기관</a:t>
            </a:r>
            <a:r>
              <a:rPr lang="ko-KR" altLang="en-US" sz="1800" dirty="0"/>
              <a:t> </a:t>
            </a:r>
            <a:r>
              <a:rPr lang="en-US" altLang="ko-KR" sz="1800" dirty="0"/>
              <a:t>/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주제분류</a:t>
            </a: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ko-KR" sz="1800" dirty="0"/>
              <a:t>/</a:t>
            </a: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작성언어 </a:t>
            </a:r>
            <a:endParaRPr lang="en-US" altLang="ko-KR" sz="1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>
              <a:defRPr/>
            </a:pP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  </a:t>
            </a:r>
            <a:r>
              <a:rPr lang="en-US" altLang="ko-KR" sz="1800" dirty="0"/>
              <a:t>/</a:t>
            </a: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파일유형 </a:t>
            </a:r>
            <a:r>
              <a:rPr lang="ko-KR" altLang="en-US" sz="1800" dirty="0"/>
              <a:t>선택가능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공개강의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8E78310-D453-48AB-B02B-4AD45A412C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412776"/>
            <a:ext cx="5040560" cy="4608512"/>
          </a:xfrm>
          <a:prstGeom prst="rect">
            <a:avLst/>
          </a:prstGeom>
        </p:spPr>
      </p:pic>
      <p:sp>
        <p:nvSpPr>
          <p:cNvPr id="16" name="타원 15">
            <a:extLst>
              <a:ext uri="{FF2B5EF4-FFF2-40B4-BE49-F238E27FC236}">
                <a16:creationId xmlns:a16="http://schemas.microsoft.com/office/drawing/2014/main" id="{74BAFBB4-0B07-418D-89CC-9CB9519207B8}"/>
              </a:ext>
            </a:extLst>
          </p:cNvPr>
          <p:cNvSpPr/>
          <p:nvPr/>
        </p:nvSpPr>
        <p:spPr>
          <a:xfrm>
            <a:off x="4860032" y="1438274"/>
            <a:ext cx="110857" cy="156697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1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17" name="모서리가 둥근 직사각형 10">
            <a:extLst>
              <a:ext uri="{FF2B5EF4-FFF2-40B4-BE49-F238E27FC236}">
                <a16:creationId xmlns:a16="http://schemas.microsoft.com/office/drawing/2014/main" id="{29056137-1D60-4B9D-AC9F-8D880B7A48B8}"/>
              </a:ext>
            </a:extLst>
          </p:cNvPr>
          <p:cNvSpPr/>
          <p:nvPr/>
        </p:nvSpPr>
        <p:spPr>
          <a:xfrm>
            <a:off x="4860032" y="1647407"/>
            <a:ext cx="620263" cy="220430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8" name="모서리가 둥근 직사각형 10">
            <a:extLst>
              <a:ext uri="{FF2B5EF4-FFF2-40B4-BE49-F238E27FC236}">
                <a16:creationId xmlns:a16="http://schemas.microsoft.com/office/drawing/2014/main" id="{96DC67C5-3E16-49C8-B1D6-85F4A54BB95F}"/>
              </a:ext>
            </a:extLst>
          </p:cNvPr>
          <p:cNvSpPr/>
          <p:nvPr/>
        </p:nvSpPr>
        <p:spPr>
          <a:xfrm>
            <a:off x="1979712" y="3789040"/>
            <a:ext cx="648072" cy="288032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2E765376-1C4F-45D0-AC53-02224F0C2524}"/>
              </a:ext>
            </a:extLst>
          </p:cNvPr>
          <p:cNvSpPr/>
          <p:nvPr/>
        </p:nvSpPr>
        <p:spPr>
          <a:xfrm>
            <a:off x="2012871" y="3632343"/>
            <a:ext cx="110857" cy="156697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2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C79A2645-72DF-4532-862B-BC2B4D4120E4}"/>
              </a:ext>
            </a:extLst>
          </p:cNvPr>
          <p:cNvSpPr/>
          <p:nvPr/>
        </p:nvSpPr>
        <p:spPr>
          <a:xfrm>
            <a:off x="572711" y="3560335"/>
            <a:ext cx="110857" cy="156697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3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1" name="모서리가 둥근 직사각형 10">
            <a:extLst>
              <a:ext uri="{FF2B5EF4-FFF2-40B4-BE49-F238E27FC236}">
                <a16:creationId xmlns:a16="http://schemas.microsoft.com/office/drawing/2014/main" id="{A0F72319-2245-42ED-BD55-CC185FAE6D37}"/>
              </a:ext>
            </a:extLst>
          </p:cNvPr>
          <p:cNvSpPr/>
          <p:nvPr/>
        </p:nvSpPr>
        <p:spPr>
          <a:xfrm>
            <a:off x="539552" y="3715272"/>
            <a:ext cx="1080120" cy="2378024"/>
          </a:xfrm>
          <a:prstGeom prst="roundRect">
            <a:avLst/>
          </a:prstGeom>
          <a:noFill/>
          <a:ln w="508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515875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1"/>
          <p:cNvSpPr>
            <a:spLocks noChangeArrowheads="1"/>
          </p:cNvSpPr>
          <p:nvPr/>
        </p:nvSpPr>
        <p:spPr bwMode="auto">
          <a:xfrm>
            <a:off x="611560" y="3717032"/>
            <a:ext cx="651973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r>
              <a:rPr lang="en-US" altLang="ko-KR" sz="6600" b="1" dirty="0">
                <a:solidFill>
                  <a:srgbClr val="FBF7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양진체 " panose="02020503000000000000" pitchFamily="18" charset="-127"/>
              </a:rPr>
              <a:t>Ⅱ</a:t>
            </a:r>
            <a:r>
              <a:rPr lang="en-US" altLang="ko-KR" sz="6600">
                <a:solidFill>
                  <a:srgbClr val="FBF7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양진체 " panose="02020503000000000000" pitchFamily="18" charset="-127"/>
                <a:ea typeface="양진체 " panose="02020503000000000000" pitchFamily="18" charset="-127"/>
              </a:rPr>
              <a:t>. </a:t>
            </a:r>
            <a:r>
              <a:rPr lang="ko-KR" altLang="en-US" sz="4800">
                <a:solidFill>
                  <a:srgbClr val="FBF7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양진체 " panose="02020503000000000000" pitchFamily="18" charset="-127"/>
                <a:ea typeface="양진체 " panose="02020503000000000000" pitchFamily="18" charset="-127"/>
              </a:rPr>
              <a:t>해외전자정보 </a:t>
            </a:r>
            <a:r>
              <a:rPr lang="ko-KR" altLang="en-US" sz="4800" dirty="0">
                <a:solidFill>
                  <a:srgbClr val="DCE6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양진체 " panose="02020503000000000000" pitchFamily="18" charset="-127"/>
                <a:ea typeface="양진체 " panose="02020503000000000000" pitchFamily="18" charset="-127"/>
              </a:rPr>
              <a:t>서비스</a:t>
            </a:r>
          </a:p>
        </p:txBody>
      </p:sp>
    </p:spTree>
  </p:cSld>
  <p:clrMapOvr>
    <a:masterClrMapping/>
  </p:clrMapOvr>
  <p:transition spd="med">
    <p:pull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DE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899592" y="1700808"/>
            <a:ext cx="7592069" cy="944761"/>
          </a:xfrm>
        </p:spPr>
        <p:txBody>
          <a:bodyPr>
            <a:noAutofit/>
          </a:bodyPr>
          <a:lstStyle/>
          <a:p>
            <a:pPr marL="0" indent="0" algn="ctr">
              <a:buNone/>
              <a:defRPr/>
            </a:pPr>
            <a:r>
              <a:rPr lang="en-US" altLang="ko-KR" sz="24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RISS</a:t>
            </a:r>
            <a:r>
              <a:rPr lang="ko-KR" altLang="en-US" sz="24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를 통해 구독 중인 해외 </a:t>
            </a:r>
            <a:r>
              <a:rPr lang="en-US" altLang="ko-KR" sz="24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DB</a:t>
            </a:r>
            <a:r>
              <a:rPr lang="ko-KR" altLang="en-US" sz="24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와</a:t>
            </a:r>
            <a:r>
              <a:rPr lang="en-US" altLang="ko-KR" sz="24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 KERIS</a:t>
            </a:r>
            <a:r>
              <a:rPr lang="ko-KR" altLang="en-US" sz="24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에서 영구 구매하여 </a:t>
            </a:r>
            <a:endParaRPr lang="en-US" altLang="ko-KR" sz="2400" dirty="0"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0" indent="0" algn="ctr">
              <a:buNone/>
              <a:defRPr/>
            </a:pPr>
            <a:r>
              <a:rPr lang="ko-KR" altLang="en-US" sz="24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서비스 중인 해외 </a:t>
            </a:r>
            <a:r>
              <a:rPr lang="en-US" altLang="ko-KR" sz="24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DB</a:t>
            </a:r>
            <a:r>
              <a:rPr lang="ko-KR" altLang="en-US" sz="2400" dirty="0"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를 포괄하여 검색할 수 있도록 한 서비스</a:t>
            </a:r>
            <a:endParaRPr lang="en-US" altLang="ko-KR" sz="2400" dirty="0"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marL="0" indent="0" algn="ctr">
              <a:buNone/>
              <a:defRPr/>
            </a:pPr>
            <a:endParaRPr lang="en-US" altLang="ko-KR" sz="2400" dirty="0"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</p:txBody>
      </p:sp>
      <p:sp>
        <p:nvSpPr>
          <p:cNvPr id="6" name="아래쪽 화살표 5"/>
          <p:cNvSpPr/>
          <p:nvPr/>
        </p:nvSpPr>
        <p:spPr>
          <a:xfrm>
            <a:off x="4192353" y="3005609"/>
            <a:ext cx="1006546" cy="789383"/>
          </a:xfrm>
          <a:prstGeom prst="downArrow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rgbClr val="12A0B4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sp>
        <p:nvSpPr>
          <p:cNvPr id="12" name="내용 개체 틀 2"/>
          <p:cNvSpPr txBox="1">
            <a:spLocks noChangeArrowheads="1"/>
          </p:cNvSpPr>
          <p:nvPr/>
        </p:nvSpPr>
        <p:spPr bwMode="auto">
          <a:xfrm>
            <a:off x="699182" y="4085729"/>
            <a:ext cx="799288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latinLnBrk="1" hangingPunct="1">
              <a:lnSpc>
                <a:spcPct val="90000"/>
              </a:lnSpc>
              <a:spcBef>
                <a:spcPts val="1000"/>
              </a:spcBef>
            </a:pPr>
            <a:r>
              <a:rPr lang="ko-KR" altLang="en-US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소속기관의 구독</a:t>
            </a:r>
            <a:r>
              <a:rPr lang="en-US" altLang="ko-KR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·</a:t>
            </a:r>
            <a:r>
              <a:rPr lang="ko-KR" altLang="en-US" sz="2400" dirty="0" err="1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미구독</a:t>
            </a:r>
            <a:r>
              <a:rPr lang="ko-KR" altLang="en-US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 여부와 상관없이 </a:t>
            </a:r>
            <a:endParaRPr lang="en-US" altLang="ko-KR" sz="2400" dirty="0">
              <a:solidFill>
                <a:srgbClr val="252C41"/>
              </a:solidFill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algn="ctr" eaLnBrk="1" latin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ko-KR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RISS </a:t>
            </a:r>
            <a:r>
              <a:rPr lang="ko-KR" altLang="en-US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회원이면서 소속기관 등록 후 </a:t>
            </a:r>
            <a:endParaRPr lang="en-US" altLang="ko-KR" sz="2400" dirty="0">
              <a:solidFill>
                <a:srgbClr val="252C41"/>
              </a:solidFill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algn="ctr" eaLnBrk="1" latinLnBrk="1" hangingPunct="1">
              <a:lnSpc>
                <a:spcPct val="90000"/>
              </a:lnSpc>
              <a:spcBef>
                <a:spcPts val="1000"/>
              </a:spcBef>
            </a:pPr>
            <a:r>
              <a:rPr lang="ko-KR" altLang="en-US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신분이  「교수</a:t>
            </a:r>
            <a:r>
              <a:rPr lang="en-US" altLang="ko-KR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,</a:t>
            </a:r>
            <a:r>
              <a:rPr lang="ko-KR" altLang="en-US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강사</a:t>
            </a:r>
            <a:r>
              <a:rPr lang="en-US" altLang="ko-KR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,</a:t>
            </a:r>
            <a:r>
              <a:rPr lang="ko-KR" altLang="en-US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대학원생</a:t>
            </a:r>
            <a:r>
              <a:rPr lang="en-US" altLang="ko-KR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,</a:t>
            </a:r>
            <a:r>
              <a:rPr lang="ko-KR" altLang="en-US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대학생</a:t>
            </a:r>
            <a:r>
              <a:rPr lang="en-US" altLang="ko-KR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,</a:t>
            </a:r>
            <a:r>
              <a:rPr lang="ko-KR" altLang="en-US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연구원</a:t>
            </a:r>
            <a:r>
              <a:rPr lang="en-US" altLang="ko-KR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,</a:t>
            </a:r>
            <a:r>
              <a:rPr lang="ko-KR" altLang="en-US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대학직원」 일 때 </a:t>
            </a:r>
            <a:endParaRPr lang="en-US" altLang="ko-KR" sz="2400" dirty="0">
              <a:solidFill>
                <a:srgbClr val="252C41"/>
              </a:solidFill>
              <a:latin typeface="동그라미재단B" panose="02020603020101020101" pitchFamily="18" charset="-127"/>
              <a:ea typeface="동그라미재단B" panose="02020603020101020101" pitchFamily="18" charset="-127"/>
            </a:endParaRPr>
          </a:p>
          <a:p>
            <a:pPr algn="ctr" eaLnBrk="1" latinLnBrk="1" hangingPunct="1">
              <a:lnSpc>
                <a:spcPct val="90000"/>
              </a:lnSpc>
              <a:spcBef>
                <a:spcPts val="1000"/>
              </a:spcBef>
            </a:pPr>
            <a:r>
              <a:rPr lang="ko-KR" altLang="en-US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해외</a:t>
            </a:r>
            <a:r>
              <a:rPr lang="en-US" altLang="ko-KR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 </a:t>
            </a:r>
            <a:r>
              <a:rPr lang="ko-KR" altLang="en-US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전자정보 서비스</a:t>
            </a:r>
            <a:r>
              <a:rPr lang="en-US" altLang="ko-KR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 </a:t>
            </a:r>
            <a:r>
              <a:rPr lang="ko-KR" altLang="en-US" sz="2400" dirty="0">
                <a:solidFill>
                  <a:srgbClr val="252C41"/>
                </a:solidFill>
                <a:latin typeface="동그라미재단B" panose="02020603020101020101" pitchFamily="18" charset="-127"/>
                <a:ea typeface="동그라미재단B" panose="02020603020101020101" pitchFamily="18" charset="-127"/>
              </a:rPr>
              <a:t>이용 가능 </a:t>
            </a:r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해외 전자정보 서비스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3"/>
          <p:cNvSpPr>
            <a:spLocks noGrp="1"/>
          </p:cNvSpPr>
          <p:nvPr>
            <p:ph type="title"/>
          </p:nvPr>
        </p:nvSpPr>
        <p:spPr>
          <a:xfrm>
            <a:off x="622968" y="3637585"/>
            <a:ext cx="7837463" cy="962025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1. </a:t>
            </a:r>
            <a:r>
              <a:rPr lang="ko-KR" altLang="en-US" dirty="0">
                <a:solidFill>
                  <a:schemeClr val="accent5">
                    <a:lumMod val="75000"/>
                  </a:schemeClr>
                </a:solidFill>
              </a:rPr>
              <a:t>해외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ko-KR" altLang="en-US" dirty="0">
                <a:solidFill>
                  <a:srgbClr val="FFFFFF"/>
                </a:solidFill>
              </a:rPr>
              <a:t>전자정보 서비스 바로가기</a:t>
            </a:r>
          </a:p>
        </p:txBody>
      </p:sp>
      <p:sp>
        <p:nvSpPr>
          <p:cNvPr id="10" name="텍스트 개체 틀 4"/>
          <p:cNvSpPr>
            <a:spLocks noGrp="1"/>
          </p:cNvSpPr>
          <p:nvPr>
            <p:ph type="body" idx="1"/>
          </p:nvPr>
        </p:nvSpPr>
        <p:spPr>
          <a:xfrm>
            <a:off x="622969" y="4580079"/>
            <a:ext cx="6138862" cy="252413"/>
          </a:xfrm>
        </p:spPr>
        <p:txBody>
          <a:bodyPr/>
          <a:lstStyle/>
          <a:p>
            <a:pPr>
              <a:defRPr/>
            </a:pPr>
            <a:r>
              <a:rPr lang="ko-KR" altLang="en-US" dirty="0">
                <a:solidFill>
                  <a:srgbClr val="FFFFFF"/>
                </a:solidFill>
              </a:rPr>
              <a:t>새로워진 </a:t>
            </a:r>
            <a:r>
              <a:rPr lang="en-US" altLang="ko-KR" dirty="0">
                <a:solidFill>
                  <a:srgbClr val="FFFFFF"/>
                </a:solidFill>
              </a:rPr>
              <a:t>RISS </a:t>
            </a:r>
            <a:r>
              <a:rPr lang="ko-KR" altLang="en-US" dirty="0">
                <a:solidFill>
                  <a:srgbClr val="FFFFFF"/>
                </a:solidFill>
              </a:rPr>
              <a:t>해외전자정보 서비스 페이지를 알아보세요</a:t>
            </a:r>
          </a:p>
        </p:txBody>
      </p:sp>
    </p:spTree>
    <p:extLst>
      <p:ext uri="{BB962C8B-B14F-4D97-AF65-F5344CB8AC3E}">
        <p14:creationId xmlns:p14="http://schemas.microsoft.com/office/powerpoint/2010/main" val="3374742935"/>
      </p:ext>
    </p:extLst>
  </p:cSld>
  <p:clrMapOvr>
    <a:masterClrMapping/>
  </p:clrMapOvr>
  <p:transition spd="med">
    <p:pull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6707996" y="1079519"/>
            <a:ext cx="2303462" cy="1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ko-KR" altLang="en-US" sz="1100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모서리가 둥근 직사각형 14"/>
          <p:cNvSpPr/>
          <p:nvPr/>
        </p:nvSpPr>
        <p:spPr>
          <a:xfrm>
            <a:off x="6657682" y="767444"/>
            <a:ext cx="2448272" cy="360040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주요사항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6779433" y="1648921"/>
            <a:ext cx="2160588" cy="7694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6764689" y="1150020"/>
            <a:ext cx="2190076" cy="7694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[1]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해외전자정보서비스 바로가기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[2] 	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학술연구정보서비스 바로가기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25257" y="548553"/>
            <a:ext cx="7569158" cy="616017"/>
          </a:xfrm>
        </p:spPr>
        <p:txBody>
          <a:bodyPr/>
          <a:lstStyle/>
          <a:p>
            <a:r>
              <a:rPr lang="ko-KR" altLang="en-US" dirty="0"/>
              <a:t>해외전자정보 서비스 바로가기</a:t>
            </a: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4142E8C8-2F88-4611-9588-78FDA0BE93AC}"/>
              </a:ext>
            </a:extLst>
          </p:cNvPr>
          <p:cNvSpPr/>
          <p:nvPr/>
        </p:nvSpPr>
        <p:spPr>
          <a:xfrm>
            <a:off x="5975717" y="2146868"/>
            <a:ext cx="646112" cy="66768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610D3E4-C8EF-4BA5-8B8E-7BCD1EA161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37" y="3929302"/>
            <a:ext cx="6397992" cy="2380145"/>
          </a:xfrm>
          <a:prstGeom prst="rect">
            <a:avLst/>
          </a:prstGeom>
        </p:spPr>
      </p:pic>
      <p:sp>
        <p:nvSpPr>
          <p:cNvPr id="25" name="직사각형 24">
            <a:extLst>
              <a:ext uri="{FF2B5EF4-FFF2-40B4-BE49-F238E27FC236}">
                <a16:creationId xmlns:a16="http://schemas.microsoft.com/office/drawing/2014/main" id="{CE0C9F38-4456-47EC-AB59-C3A3B2011046}"/>
              </a:ext>
            </a:extLst>
          </p:cNvPr>
          <p:cNvSpPr/>
          <p:nvPr/>
        </p:nvSpPr>
        <p:spPr>
          <a:xfrm>
            <a:off x="223837" y="4221088"/>
            <a:ext cx="646112" cy="66768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6" name="타원 25">
            <a:extLst>
              <a:ext uri="{FF2B5EF4-FFF2-40B4-BE49-F238E27FC236}">
                <a16:creationId xmlns:a16="http://schemas.microsoft.com/office/drawing/2014/main" id="{FD18AAF1-CD08-443A-B6B7-C4527BF26B4D}"/>
              </a:ext>
            </a:extLst>
          </p:cNvPr>
          <p:cNvSpPr/>
          <p:nvPr/>
        </p:nvSpPr>
        <p:spPr>
          <a:xfrm>
            <a:off x="5838561" y="1930968"/>
            <a:ext cx="241300" cy="2159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1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39" name="타원 38">
            <a:extLst>
              <a:ext uri="{FF2B5EF4-FFF2-40B4-BE49-F238E27FC236}">
                <a16:creationId xmlns:a16="http://schemas.microsoft.com/office/drawing/2014/main" id="{B2EDEC87-A81D-4FA9-86FD-FFAED654632F}"/>
              </a:ext>
            </a:extLst>
          </p:cNvPr>
          <p:cNvSpPr/>
          <p:nvPr/>
        </p:nvSpPr>
        <p:spPr>
          <a:xfrm>
            <a:off x="426243" y="3957098"/>
            <a:ext cx="241300" cy="2159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2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9C8C25E-9B61-4B82-BDAD-6D40939B17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237" y="1165678"/>
            <a:ext cx="6323708" cy="2783599"/>
          </a:xfrm>
          <a:prstGeom prst="rect">
            <a:avLst/>
          </a:prstGeom>
        </p:spPr>
      </p:pic>
      <p:sp>
        <p:nvSpPr>
          <p:cNvPr id="20" name="직사각형 19">
            <a:extLst>
              <a:ext uri="{FF2B5EF4-FFF2-40B4-BE49-F238E27FC236}">
                <a16:creationId xmlns:a16="http://schemas.microsoft.com/office/drawing/2014/main" id="{FD2D1F30-3A83-4F51-A818-DF9987A439C0}"/>
              </a:ext>
            </a:extLst>
          </p:cNvPr>
          <p:cNvSpPr/>
          <p:nvPr/>
        </p:nvSpPr>
        <p:spPr>
          <a:xfrm>
            <a:off x="6026031" y="2325422"/>
            <a:ext cx="646112" cy="66768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102E04F4-67BE-4D89-927E-3B3F05E9E5A0}"/>
              </a:ext>
            </a:extLst>
          </p:cNvPr>
          <p:cNvCxnSpPr>
            <a:cxnSpLocks/>
          </p:cNvCxnSpPr>
          <p:nvPr/>
        </p:nvCxnSpPr>
        <p:spPr>
          <a:xfrm flipH="1">
            <a:off x="4932040" y="3030455"/>
            <a:ext cx="1071481" cy="11186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타원 21">
            <a:extLst>
              <a:ext uri="{FF2B5EF4-FFF2-40B4-BE49-F238E27FC236}">
                <a16:creationId xmlns:a16="http://schemas.microsoft.com/office/drawing/2014/main" id="{15B8D7FD-4321-45AE-BB40-70CDF853C9DC}"/>
              </a:ext>
            </a:extLst>
          </p:cNvPr>
          <p:cNvSpPr/>
          <p:nvPr/>
        </p:nvSpPr>
        <p:spPr>
          <a:xfrm>
            <a:off x="5947219" y="2063417"/>
            <a:ext cx="241300" cy="2159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1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953427"/>
      </p:ext>
    </p:extLst>
  </p:cSld>
  <p:clrMapOvr>
    <a:masterClrMapping/>
  </p:clrMapOvr>
  <p:transition spd="med">
    <p:pull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25257" y="548553"/>
            <a:ext cx="7569158" cy="616017"/>
          </a:xfrm>
        </p:spPr>
        <p:txBody>
          <a:bodyPr/>
          <a:lstStyle/>
          <a:p>
            <a:r>
              <a:rPr lang="ko-KR" altLang="en-US" dirty="0"/>
              <a:t>해외전자정보 서비스 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A39CB6F-F4BA-4D63-855A-0DA9F8DF0E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935" y="1383461"/>
            <a:ext cx="7569158" cy="4869888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D360E307-6AB5-488C-9E78-74802FF10F79}"/>
              </a:ext>
            </a:extLst>
          </p:cNvPr>
          <p:cNvSpPr/>
          <p:nvPr/>
        </p:nvSpPr>
        <p:spPr>
          <a:xfrm>
            <a:off x="3275856" y="1707390"/>
            <a:ext cx="1723170" cy="42546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DD31C044-E80D-4315-9E7B-008653B377D8}"/>
              </a:ext>
            </a:extLst>
          </p:cNvPr>
          <p:cNvSpPr/>
          <p:nvPr/>
        </p:nvSpPr>
        <p:spPr>
          <a:xfrm>
            <a:off x="222708" y="2204864"/>
            <a:ext cx="1152525" cy="94937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5F627DE0-0F93-434A-B14D-7FBAF82B733A}"/>
              </a:ext>
            </a:extLst>
          </p:cNvPr>
          <p:cNvSpPr/>
          <p:nvPr/>
        </p:nvSpPr>
        <p:spPr>
          <a:xfrm>
            <a:off x="222708" y="2024905"/>
            <a:ext cx="241300" cy="2159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2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D5C0F667-5A16-4EE3-9168-4315A5B48A43}"/>
              </a:ext>
            </a:extLst>
          </p:cNvPr>
          <p:cNvSpPr/>
          <p:nvPr/>
        </p:nvSpPr>
        <p:spPr>
          <a:xfrm>
            <a:off x="3275856" y="1482823"/>
            <a:ext cx="241300" cy="2159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1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7FAB7D1E-8315-4890-B846-F83E163E505D}"/>
              </a:ext>
            </a:extLst>
          </p:cNvPr>
          <p:cNvSpPr/>
          <p:nvPr/>
        </p:nvSpPr>
        <p:spPr>
          <a:xfrm>
            <a:off x="1489051" y="1988598"/>
            <a:ext cx="274637" cy="216266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3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1902438-AAE1-42F3-AD19-53417CB3E2B6}"/>
              </a:ext>
            </a:extLst>
          </p:cNvPr>
          <p:cNvSpPr/>
          <p:nvPr/>
        </p:nvSpPr>
        <p:spPr>
          <a:xfrm>
            <a:off x="1489051" y="2219347"/>
            <a:ext cx="5292932" cy="6254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43A81D8E-B615-441E-AD8B-2ECDFC1D0A04}"/>
              </a:ext>
            </a:extLst>
          </p:cNvPr>
          <p:cNvSpPr/>
          <p:nvPr/>
        </p:nvSpPr>
        <p:spPr>
          <a:xfrm>
            <a:off x="1518196" y="2868570"/>
            <a:ext cx="4926012" cy="81213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D2A938D6-CE73-43A6-8AE8-BAEE42D586D5}"/>
              </a:ext>
            </a:extLst>
          </p:cNvPr>
          <p:cNvSpPr/>
          <p:nvPr/>
        </p:nvSpPr>
        <p:spPr>
          <a:xfrm>
            <a:off x="1334747" y="2743200"/>
            <a:ext cx="274637" cy="224238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4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AF93EC0A-0F06-4D7D-801A-2D388F56659C}"/>
              </a:ext>
            </a:extLst>
          </p:cNvPr>
          <p:cNvSpPr/>
          <p:nvPr/>
        </p:nvSpPr>
        <p:spPr>
          <a:xfrm>
            <a:off x="1518196" y="3861048"/>
            <a:ext cx="4926012" cy="43204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id="{E337E856-7B1E-452A-AF6C-431FD495AC5C}"/>
              </a:ext>
            </a:extLst>
          </p:cNvPr>
          <p:cNvSpPr/>
          <p:nvPr/>
        </p:nvSpPr>
        <p:spPr>
          <a:xfrm>
            <a:off x="1423699" y="3666325"/>
            <a:ext cx="274637" cy="224238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5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8" name="모서리가 둥근 직사각형 14">
            <a:extLst>
              <a:ext uri="{FF2B5EF4-FFF2-40B4-BE49-F238E27FC236}">
                <a16:creationId xmlns:a16="http://schemas.microsoft.com/office/drawing/2014/main" id="{9286073B-44FE-4500-8DD9-CFD979EF8224}"/>
              </a:ext>
            </a:extLst>
          </p:cNvPr>
          <p:cNvSpPr/>
          <p:nvPr/>
        </p:nvSpPr>
        <p:spPr>
          <a:xfrm>
            <a:off x="6588224" y="2204864"/>
            <a:ext cx="2448272" cy="199644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주요사항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F2CA785-5F43-480A-AEEC-F4E77E5AF3F2}"/>
              </a:ext>
            </a:extLst>
          </p:cNvPr>
          <p:cNvSpPr/>
          <p:nvPr/>
        </p:nvSpPr>
        <p:spPr>
          <a:xfrm>
            <a:off x="6709975" y="3086341"/>
            <a:ext cx="2160588" cy="16259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5B2BE9A-7688-41F1-AACC-F42164771554}"/>
              </a:ext>
            </a:extLst>
          </p:cNvPr>
          <p:cNvSpPr/>
          <p:nvPr/>
        </p:nvSpPr>
        <p:spPr>
          <a:xfrm>
            <a:off x="6709975" y="2479370"/>
            <a:ext cx="2303462" cy="22328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ko-KR" altLang="en-US" sz="1100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8B0C5F5-4851-4263-9D7E-B8102FDE49C3}"/>
              </a:ext>
            </a:extLst>
          </p:cNvPr>
          <p:cNvSpPr txBox="1"/>
          <p:nvPr/>
        </p:nvSpPr>
        <p:spPr>
          <a:xfrm>
            <a:off x="6757849" y="2594704"/>
            <a:ext cx="2190076" cy="195438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[1]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해외전자정보서비스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[2] 	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학술연구정보서비스 바로가기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[3]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기본검색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상세검색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[4] </a:t>
            </a:r>
            <a:r>
              <a:rPr lang="ko-KR" altLang="en-US" sz="11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전자저널인덱스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해외전자자료 이용안내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서비스 권한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해외전자자료 통계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접속오류해결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확인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[5]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전체학술 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DB,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 무료 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DB,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조건부무료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DB, </a:t>
            </a:r>
            <a:r>
              <a:rPr lang="ko-KR" altLang="en-US" sz="11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내관심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DB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확인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로그인 시 확인가능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[6] DB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리스트 확인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sz="11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인기순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/ABC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순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46846572"/>
      </p:ext>
    </p:extLst>
  </p:cSld>
  <p:clrMapOvr>
    <a:masterClrMapping/>
  </p:clrMapOvr>
  <p:transition spd="med">
    <p:pull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25257" y="548553"/>
            <a:ext cx="7569158" cy="616017"/>
          </a:xfrm>
        </p:spPr>
        <p:txBody>
          <a:bodyPr/>
          <a:lstStyle/>
          <a:p>
            <a:r>
              <a:rPr lang="ko-KR" altLang="en-US" dirty="0"/>
              <a:t>해외전자정보 서비스 </a:t>
            </a:r>
          </a:p>
        </p:txBody>
      </p:sp>
      <p:pic>
        <p:nvPicPr>
          <p:cNvPr id="27" name="그림 26">
            <a:extLst>
              <a:ext uri="{FF2B5EF4-FFF2-40B4-BE49-F238E27FC236}">
                <a16:creationId xmlns:a16="http://schemas.microsoft.com/office/drawing/2014/main" id="{EEB17188-01FA-410B-9CE3-5D19A7564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268760"/>
            <a:ext cx="5832648" cy="2497910"/>
          </a:xfrm>
          <a:prstGeom prst="rect">
            <a:avLst/>
          </a:prstGeom>
        </p:spPr>
      </p:pic>
      <p:sp>
        <p:nvSpPr>
          <p:cNvPr id="30" name="모서리가 둥근 직사각형 14">
            <a:extLst>
              <a:ext uri="{FF2B5EF4-FFF2-40B4-BE49-F238E27FC236}">
                <a16:creationId xmlns:a16="http://schemas.microsoft.com/office/drawing/2014/main" id="{0777EECA-DEC9-419E-AC43-05770FB6E6C8}"/>
              </a:ext>
            </a:extLst>
          </p:cNvPr>
          <p:cNvSpPr/>
          <p:nvPr/>
        </p:nvSpPr>
        <p:spPr>
          <a:xfrm>
            <a:off x="1691680" y="2685618"/>
            <a:ext cx="936104" cy="1057750"/>
          </a:xfrm>
          <a:prstGeom prst="roundRect">
            <a:avLst/>
          </a:prstGeom>
          <a:noFill/>
          <a:ln w="508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6117797D-E21B-4A3C-A66B-EE2958F3AB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1340768"/>
            <a:ext cx="4087871" cy="4896544"/>
          </a:xfrm>
          <a:prstGeom prst="rect">
            <a:avLst/>
          </a:prstGeom>
        </p:spPr>
      </p:pic>
      <p:sp>
        <p:nvSpPr>
          <p:cNvPr id="35" name="내용 개체 틀 28">
            <a:extLst>
              <a:ext uri="{FF2B5EF4-FFF2-40B4-BE49-F238E27FC236}">
                <a16:creationId xmlns:a16="http://schemas.microsoft.com/office/drawing/2014/main" id="{15F6B52A-373B-4C10-BFED-60F73E178300}"/>
              </a:ext>
            </a:extLst>
          </p:cNvPr>
          <p:cNvSpPr txBox="1">
            <a:spLocks/>
          </p:cNvSpPr>
          <p:nvPr/>
        </p:nvSpPr>
        <p:spPr>
          <a:xfrm>
            <a:off x="149296" y="4253273"/>
            <a:ext cx="4860540" cy="140115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해외전자자료 이용안내를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택하여 내사용권한 등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이용방법을 확인 할 수 있습니다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</a:t>
            </a:r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로그인 후 이용가능한 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DB</a:t>
            </a:r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는 진한 색으로 표시됩니다</a:t>
            </a:r>
            <a:endParaRPr lang="en-US" altLang="ko-KR" sz="16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200610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직사각형 1"/>
          <p:cNvSpPr>
            <a:spLocks noChangeArrowheads="1"/>
          </p:cNvSpPr>
          <p:nvPr/>
        </p:nvSpPr>
        <p:spPr bwMode="auto">
          <a:xfrm>
            <a:off x="611560" y="3717032"/>
            <a:ext cx="837601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r>
              <a:rPr lang="en-US" altLang="ko-KR" sz="6600" b="1" dirty="0">
                <a:solidFill>
                  <a:srgbClr val="EAD7F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양진체 " panose="02020503000000000000" pitchFamily="18" charset="-127"/>
              </a:rPr>
              <a:t>Ⅰ</a:t>
            </a:r>
            <a:r>
              <a:rPr lang="en-US" altLang="ko-KR" sz="6600" dirty="0">
                <a:solidFill>
                  <a:srgbClr val="EAD7F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양진체 " panose="02020503000000000000" pitchFamily="18" charset="-127"/>
                <a:ea typeface="양진체 " panose="02020503000000000000" pitchFamily="18" charset="-127"/>
              </a:rPr>
              <a:t>. </a:t>
            </a:r>
            <a:r>
              <a:rPr lang="en-US" altLang="ko-KR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양진체 " panose="02020503000000000000" pitchFamily="18" charset="-127"/>
                <a:ea typeface="양진체 " panose="02020503000000000000" pitchFamily="18" charset="-127"/>
              </a:rPr>
              <a:t> </a:t>
            </a:r>
            <a:r>
              <a:rPr lang="en-US" altLang="ko-KR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양진체 " panose="02020503000000000000" pitchFamily="18" charset="-127"/>
                <a:ea typeface="양진체 " panose="02020503000000000000" pitchFamily="18" charset="-127"/>
              </a:rPr>
              <a:t>RISS </a:t>
            </a:r>
            <a:r>
              <a:rPr lang="ko-KR" altLang="en-US" sz="4800" dirty="0">
                <a:solidFill>
                  <a:srgbClr val="EAD7F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양진체 " panose="02020503000000000000" pitchFamily="18" charset="-127"/>
                <a:ea typeface="양진체 " panose="02020503000000000000" pitchFamily="18" charset="-127"/>
              </a:rPr>
              <a:t>학술연구정보 서비스</a:t>
            </a:r>
          </a:p>
        </p:txBody>
      </p:sp>
    </p:spTree>
  </p:cSld>
  <p:clrMapOvr>
    <a:masterClrMapping/>
  </p:clrMapOvr>
  <p:transition spd="med">
    <p:pull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3"/>
          <p:cNvSpPr>
            <a:spLocks noGrp="1"/>
          </p:cNvSpPr>
          <p:nvPr>
            <p:ph type="title"/>
          </p:nvPr>
        </p:nvSpPr>
        <p:spPr>
          <a:xfrm>
            <a:off x="622968" y="3637585"/>
            <a:ext cx="7837463" cy="962025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2. </a:t>
            </a:r>
            <a:r>
              <a:rPr lang="ko-KR" altLang="en-US" dirty="0">
                <a:solidFill>
                  <a:schemeClr val="accent5">
                    <a:lumMod val="75000"/>
                  </a:schemeClr>
                </a:solidFill>
              </a:rPr>
              <a:t>기본검색 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/ </a:t>
            </a:r>
            <a:r>
              <a:rPr lang="ko-KR" altLang="en-US" dirty="0">
                <a:solidFill>
                  <a:schemeClr val="accent5">
                    <a:lumMod val="75000"/>
                  </a:schemeClr>
                </a:solidFill>
              </a:rPr>
              <a:t>상세검색</a:t>
            </a:r>
            <a:endParaRPr lang="ko-KR" altLang="en-US" dirty="0">
              <a:solidFill>
                <a:srgbClr val="FFFFFF"/>
              </a:solidFill>
            </a:endParaRPr>
          </a:p>
        </p:txBody>
      </p:sp>
      <p:sp>
        <p:nvSpPr>
          <p:cNvPr id="10" name="텍스트 개체 틀 4"/>
          <p:cNvSpPr>
            <a:spLocks noGrp="1"/>
          </p:cNvSpPr>
          <p:nvPr>
            <p:ph type="body" idx="1"/>
          </p:nvPr>
        </p:nvSpPr>
        <p:spPr>
          <a:xfrm>
            <a:off x="622969" y="4580079"/>
            <a:ext cx="6138862" cy="252413"/>
          </a:xfrm>
        </p:spPr>
        <p:txBody>
          <a:bodyPr/>
          <a:lstStyle/>
          <a:p>
            <a:pPr>
              <a:defRPr/>
            </a:pPr>
            <a:r>
              <a:rPr lang="ko-KR" altLang="en-US" dirty="0">
                <a:solidFill>
                  <a:srgbClr val="FFFFFF"/>
                </a:solidFill>
              </a:rPr>
              <a:t>내가 원하는 정보를 찾아보세요</a:t>
            </a:r>
            <a:r>
              <a:rPr lang="en-US" altLang="ko-KR" dirty="0">
                <a:solidFill>
                  <a:srgbClr val="FFFFFF"/>
                </a:solidFill>
              </a:rPr>
              <a:t>!</a:t>
            </a:r>
            <a:endParaRPr lang="ko-KR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274737"/>
      </p:ext>
    </p:extLst>
  </p:cSld>
  <p:clrMapOvr>
    <a:masterClrMapping/>
  </p:clrMapOvr>
  <p:transition spd="med">
    <p:pull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275343" y="5127899"/>
            <a:ext cx="1542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②  </a:t>
            </a:r>
            <a:r>
              <a:rPr lang="ko-KR" altLang="en-US" b="1" dirty="0" err="1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검색도움말</a:t>
            </a:r>
            <a:endParaRPr lang="ko-KR" altLang="en-US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C1E0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92669" y="5486134"/>
            <a:ext cx="1598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③  최근 검색어</a:t>
            </a:r>
            <a:endParaRPr lang="ko-KR" altLang="en-US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C1E0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17" name="직사각형 16"/>
          <p:cNvSpPr>
            <a:spLocks noChangeArrowheads="1"/>
          </p:cNvSpPr>
          <p:nvPr/>
        </p:nvSpPr>
        <p:spPr bwMode="auto">
          <a:xfrm>
            <a:off x="2067247" y="5863935"/>
            <a:ext cx="58785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외국어 및 키보드로 입력하기 어려운 문자를 입력할 수 있습니다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  <a:endParaRPr lang="ko-KR" altLang="en-US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auto">
          <a:xfrm>
            <a:off x="2066243" y="5136368"/>
            <a:ext cx="39982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해외전자정보 검색 시 참고할 수 있습니다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기본 검색 </a:t>
            </a: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EDAB4D53-7085-43A9-8679-444B1FFE72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04" t="5229" r="12162" b="49306"/>
          <a:stretch/>
        </p:blipFill>
        <p:spPr>
          <a:xfrm>
            <a:off x="715178" y="1856947"/>
            <a:ext cx="8156024" cy="2669691"/>
          </a:xfrm>
          <a:prstGeom prst="rect">
            <a:avLst/>
          </a:prstGeom>
        </p:spPr>
      </p:pic>
      <p:sp>
        <p:nvSpPr>
          <p:cNvPr id="24" name="내용 개체 틀 1">
            <a:extLst>
              <a:ext uri="{FF2B5EF4-FFF2-40B4-BE49-F238E27FC236}">
                <a16:creationId xmlns:a16="http://schemas.microsoft.com/office/drawing/2014/main" id="{804F149A-53A5-416B-BBF4-383A060AF61B}"/>
              </a:ext>
            </a:extLst>
          </p:cNvPr>
          <p:cNvSpPr txBox="1">
            <a:spLocks/>
          </p:cNvSpPr>
          <p:nvPr/>
        </p:nvSpPr>
        <p:spPr>
          <a:xfrm>
            <a:off x="777896" y="1398173"/>
            <a:ext cx="7419577" cy="810719"/>
          </a:xfrm>
        </p:spPr>
        <p:txBody>
          <a:bodyPr/>
          <a:lstStyle>
            <a:lvl1pPr marL="342900" indent="-3429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+mj-lt"/>
              <a:buNone/>
              <a:defRPr/>
            </a:pPr>
            <a:r>
              <a:rPr lang="ko-KR" altLang="en-US" sz="20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통합검색을 제공하는 대학라이선스 품목 </a:t>
            </a:r>
            <a:r>
              <a:rPr lang="ko-KR" altLang="en-US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전체 </a:t>
            </a:r>
            <a:r>
              <a:rPr lang="en-US" altLang="ko-KR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DB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를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20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대상으로 검색합니다</a:t>
            </a:r>
            <a:r>
              <a:rPr lang="en-US" altLang="ko-KR" sz="20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3BA22DF-9B24-44CC-9722-00DC5433F0F8}"/>
              </a:ext>
            </a:extLst>
          </p:cNvPr>
          <p:cNvSpPr/>
          <p:nvPr/>
        </p:nvSpPr>
        <p:spPr>
          <a:xfrm>
            <a:off x="755576" y="2547561"/>
            <a:ext cx="6912768" cy="73742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DAF2A45B-A738-4770-A3B9-DCBCDA5DC5CE}"/>
              </a:ext>
            </a:extLst>
          </p:cNvPr>
          <p:cNvSpPr/>
          <p:nvPr/>
        </p:nvSpPr>
        <p:spPr>
          <a:xfrm>
            <a:off x="275343" y="4778133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①  검색환경설정</a:t>
            </a:r>
            <a:endParaRPr lang="ko-KR" altLang="en-US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C1E0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8BC10996-9BB0-44BD-A450-6EA410BFD7AE}"/>
              </a:ext>
            </a:extLst>
          </p:cNvPr>
          <p:cNvSpPr/>
          <p:nvPr/>
        </p:nvSpPr>
        <p:spPr>
          <a:xfrm>
            <a:off x="295534" y="5855466"/>
            <a:ext cx="1534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④  다국어입력</a:t>
            </a:r>
            <a:endParaRPr lang="ko-KR" altLang="en-US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C1E0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F7366245-E8AD-426C-B87B-D24F1594B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6243" y="4778133"/>
            <a:ext cx="45336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미리 설정해둔 검색환경으로 결과를 제공합니다 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7C6EDE5A-CE3C-4C68-B858-B0B5E99E05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7601" y="5505700"/>
            <a:ext cx="35926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최근 검색 목록을 확인 할 수 있습니다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084FA39E-F2BA-46B0-B531-B1C46C84C852}"/>
              </a:ext>
            </a:extLst>
          </p:cNvPr>
          <p:cNvSpPr/>
          <p:nvPr/>
        </p:nvSpPr>
        <p:spPr>
          <a:xfrm>
            <a:off x="5738270" y="2272469"/>
            <a:ext cx="2866178" cy="22914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839478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30" grpId="0"/>
      <p:bldP spid="31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내용 개체 틀 28"/>
          <p:cNvSpPr>
            <a:spLocks noGrp="1"/>
          </p:cNvSpPr>
          <p:nvPr>
            <p:ph idx="4294967295"/>
          </p:nvPr>
        </p:nvSpPr>
        <p:spPr>
          <a:xfrm>
            <a:off x="2278311" y="5103957"/>
            <a:ext cx="5616624" cy="1345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Font typeface="+mj-lt"/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1.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 항목은 </a:t>
            </a: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9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가지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중 택하여 선택 가능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marL="0" indent="0">
              <a:lnSpc>
                <a:spcPct val="150000"/>
              </a:lnSpc>
              <a:buFont typeface="+mj-lt"/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2.</a:t>
            </a: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검색항목 </a:t>
            </a:r>
            <a:r>
              <a:rPr lang="ko-KR" altLang="en-US" sz="1800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추가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는 최대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개 총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5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개 항목 제공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  <a:b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</a:b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3.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자료유형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및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원문포함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/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FRIC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자료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등 택하여 검색 가능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상세 검색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29D7A3A-B89E-4592-B032-23C4F6BAE2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207763"/>
            <a:ext cx="7488832" cy="4021437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08337A8B-4658-4184-AED6-D20DD5ABE9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2636912"/>
            <a:ext cx="821541" cy="1867843"/>
          </a:xfrm>
          <a:prstGeom prst="rect">
            <a:avLst/>
          </a:prstGeom>
        </p:spPr>
      </p:pic>
      <p:sp>
        <p:nvSpPr>
          <p:cNvPr id="20" name="모서리가 둥근 직사각형 14">
            <a:extLst>
              <a:ext uri="{FF2B5EF4-FFF2-40B4-BE49-F238E27FC236}">
                <a16:creationId xmlns:a16="http://schemas.microsoft.com/office/drawing/2014/main" id="{E096C273-50A4-4D78-BDBD-1C940383BA39}"/>
              </a:ext>
            </a:extLst>
          </p:cNvPr>
          <p:cNvSpPr/>
          <p:nvPr/>
        </p:nvSpPr>
        <p:spPr>
          <a:xfrm>
            <a:off x="2606536" y="2215069"/>
            <a:ext cx="716538" cy="364576"/>
          </a:xfrm>
          <a:prstGeom prst="roundRect">
            <a:avLst/>
          </a:prstGeom>
          <a:noFill/>
          <a:ln w="508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1" name="모서리가 둥근 직사각형 14">
            <a:extLst>
              <a:ext uri="{FF2B5EF4-FFF2-40B4-BE49-F238E27FC236}">
                <a16:creationId xmlns:a16="http://schemas.microsoft.com/office/drawing/2014/main" id="{505A7C17-9C1E-47D5-A65B-969BB5E71C45}"/>
              </a:ext>
            </a:extLst>
          </p:cNvPr>
          <p:cNvSpPr/>
          <p:nvPr/>
        </p:nvSpPr>
        <p:spPr>
          <a:xfrm>
            <a:off x="1513030" y="2564904"/>
            <a:ext cx="821541" cy="1929275"/>
          </a:xfrm>
          <a:prstGeom prst="roundRect">
            <a:avLst/>
          </a:prstGeom>
          <a:noFill/>
          <a:ln w="508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D6DDF1E9-5F3E-4246-A559-DA69EB222779}"/>
              </a:ext>
            </a:extLst>
          </p:cNvPr>
          <p:cNvCxnSpPr>
            <a:cxnSpLocks/>
          </p:cNvCxnSpPr>
          <p:nvPr/>
        </p:nvCxnSpPr>
        <p:spPr>
          <a:xfrm flipH="1">
            <a:off x="2424045" y="2579645"/>
            <a:ext cx="188869" cy="324717"/>
          </a:xfrm>
          <a:prstGeom prst="straightConnector1">
            <a:avLst/>
          </a:prstGeom>
          <a:ln w="50800">
            <a:solidFill>
              <a:schemeClr val="accent6">
                <a:lumMod val="40000"/>
                <a:lumOff val="6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12BF781E-C7A3-4318-96DF-378E7C1C1E6C}"/>
              </a:ext>
            </a:extLst>
          </p:cNvPr>
          <p:cNvCxnSpPr/>
          <p:nvPr/>
        </p:nvCxnSpPr>
        <p:spPr>
          <a:xfrm flipV="1">
            <a:off x="6901042" y="2438151"/>
            <a:ext cx="522049" cy="115828"/>
          </a:xfrm>
          <a:prstGeom prst="straightConnector1">
            <a:avLst/>
          </a:prstGeom>
          <a:ln w="50800">
            <a:solidFill>
              <a:schemeClr val="accent6">
                <a:lumMod val="40000"/>
                <a:lumOff val="6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모서리가 둥근 직사각형 14">
            <a:extLst>
              <a:ext uri="{FF2B5EF4-FFF2-40B4-BE49-F238E27FC236}">
                <a16:creationId xmlns:a16="http://schemas.microsoft.com/office/drawing/2014/main" id="{01F825AD-46EB-4A7F-AF66-29A813CB53BE}"/>
              </a:ext>
            </a:extLst>
          </p:cNvPr>
          <p:cNvSpPr/>
          <p:nvPr/>
        </p:nvSpPr>
        <p:spPr>
          <a:xfrm>
            <a:off x="6348283" y="2490063"/>
            <a:ext cx="552759" cy="298116"/>
          </a:xfrm>
          <a:prstGeom prst="roundRect">
            <a:avLst/>
          </a:prstGeom>
          <a:noFill/>
          <a:ln w="508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25" name="그림 19">
            <a:extLst>
              <a:ext uri="{FF2B5EF4-FFF2-40B4-BE49-F238E27FC236}">
                <a16:creationId xmlns:a16="http://schemas.microsoft.com/office/drawing/2014/main" id="{57DA5211-34D3-4D23-A255-C70E867E94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218" y="2202050"/>
            <a:ext cx="460632" cy="94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모서리가 둥근 직사각형 14">
            <a:extLst>
              <a:ext uri="{FF2B5EF4-FFF2-40B4-BE49-F238E27FC236}">
                <a16:creationId xmlns:a16="http://schemas.microsoft.com/office/drawing/2014/main" id="{7F5C1CBB-3651-47C1-9D15-3064D05B9CD6}"/>
              </a:ext>
            </a:extLst>
          </p:cNvPr>
          <p:cNvSpPr/>
          <p:nvPr/>
        </p:nvSpPr>
        <p:spPr>
          <a:xfrm>
            <a:off x="7439734" y="2215069"/>
            <a:ext cx="552758" cy="919583"/>
          </a:xfrm>
          <a:prstGeom prst="roundRect">
            <a:avLst/>
          </a:prstGeom>
          <a:noFill/>
          <a:ln w="508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1" name="모서리가 둥근 직사각형 14">
            <a:extLst>
              <a:ext uri="{FF2B5EF4-FFF2-40B4-BE49-F238E27FC236}">
                <a16:creationId xmlns:a16="http://schemas.microsoft.com/office/drawing/2014/main" id="{D5C31CAF-FA38-4D1F-98D8-72505CAA31F7}"/>
              </a:ext>
            </a:extLst>
          </p:cNvPr>
          <p:cNvSpPr/>
          <p:nvPr/>
        </p:nvSpPr>
        <p:spPr>
          <a:xfrm>
            <a:off x="6348517" y="2821684"/>
            <a:ext cx="552526" cy="298116"/>
          </a:xfrm>
          <a:prstGeom prst="roundRect">
            <a:avLst/>
          </a:prstGeom>
          <a:noFill/>
          <a:ln w="508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38981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3"/>
          <p:cNvSpPr>
            <a:spLocks noGrp="1"/>
          </p:cNvSpPr>
          <p:nvPr>
            <p:ph type="title"/>
          </p:nvPr>
        </p:nvSpPr>
        <p:spPr>
          <a:xfrm>
            <a:off x="622968" y="3637585"/>
            <a:ext cx="7837463" cy="962025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3. </a:t>
            </a:r>
            <a:r>
              <a:rPr lang="ko-KR" altLang="en-US" dirty="0">
                <a:solidFill>
                  <a:schemeClr val="accent5">
                    <a:lumMod val="75000"/>
                  </a:schemeClr>
                </a:solidFill>
              </a:rPr>
              <a:t>선택검색 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/ </a:t>
            </a:r>
            <a:r>
              <a:rPr lang="ko-KR" altLang="en-US" dirty="0">
                <a:solidFill>
                  <a:schemeClr val="accent5">
                    <a:lumMod val="75000"/>
                  </a:schemeClr>
                </a:solidFill>
              </a:rPr>
              <a:t>개별검색</a:t>
            </a:r>
            <a:endParaRPr lang="ko-KR" altLang="en-US" dirty="0">
              <a:solidFill>
                <a:srgbClr val="FFFFFF"/>
              </a:solidFill>
            </a:endParaRPr>
          </a:p>
        </p:txBody>
      </p:sp>
      <p:sp>
        <p:nvSpPr>
          <p:cNvPr id="10" name="텍스트 개체 틀 4"/>
          <p:cNvSpPr>
            <a:spLocks noGrp="1"/>
          </p:cNvSpPr>
          <p:nvPr>
            <p:ph type="body" idx="1"/>
          </p:nvPr>
        </p:nvSpPr>
        <p:spPr>
          <a:xfrm>
            <a:off x="622969" y="4580079"/>
            <a:ext cx="6138862" cy="252413"/>
          </a:xfrm>
        </p:spPr>
        <p:txBody>
          <a:bodyPr/>
          <a:lstStyle/>
          <a:p>
            <a:pPr>
              <a:defRPr/>
            </a:pPr>
            <a:r>
              <a:rPr lang="ko-KR" altLang="en-US" dirty="0">
                <a:solidFill>
                  <a:srgbClr val="FFFFFF"/>
                </a:solidFill>
              </a:rPr>
              <a:t>필요한 자료를 </a:t>
            </a:r>
            <a:r>
              <a:rPr lang="en-US" altLang="ko-KR" dirty="0">
                <a:solidFill>
                  <a:srgbClr val="FFFFFF"/>
                </a:solidFill>
              </a:rPr>
              <a:t>DB </a:t>
            </a:r>
            <a:r>
              <a:rPr lang="ko-KR" altLang="en-US" dirty="0">
                <a:solidFill>
                  <a:srgbClr val="FFFFFF"/>
                </a:solidFill>
              </a:rPr>
              <a:t>선택하여 찾아보세요</a:t>
            </a:r>
          </a:p>
        </p:txBody>
      </p:sp>
    </p:spTree>
    <p:extLst>
      <p:ext uri="{BB962C8B-B14F-4D97-AF65-F5344CB8AC3E}">
        <p14:creationId xmlns:p14="http://schemas.microsoft.com/office/powerpoint/2010/main" val="3652756091"/>
      </p:ext>
    </p:extLst>
  </p:cSld>
  <p:clrMapOvr>
    <a:masterClrMapping/>
  </p:clrMapOvr>
  <p:transition spd="med">
    <p:pull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해외 </a:t>
            </a:r>
            <a:r>
              <a:rPr lang="en-US" altLang="ko-KR" dirty="0"/>
              <a:t>DB </a:t>
            </a:r>
            <a:r>
              <a:rPr lang="ko-KR" altLang="en-US" dirty="0"/>
              <a:t>선택 검색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B92E9B3-D120-4B5D-92FF-85871940E9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268760"/>
            <a:ext cx="8110303" cy="4456425"/>
          </a:xfrm>
          <a:prstGeom prst="rect">
            <a:avLst/>
          </a:prstGeom>
        </p:spPr>
      </p:pic>
      <p:sp>
        <p:nvSpPr>
          <p:cNvPr id="11" name="모서리가 둥근 직사각형 14">
            <a:extLst>
              <a:ext uri="{FF2B5EF4-FFF2-40B4-BE49-F238E27FC236}">
                <a16:creationId xmlns:a16="http://schemas.microsoft.com/office/drawing/2014/main" id="{D3B543B8-0295-4449-A633-A8449B3D5963}"/>
              </a:ext>
            </a:extLst>
          </p:cNvPr>
          <p:cNvSpPr/>
          <p:nvPr/>
        </p:nvSpPr>
        <p:spPr>
          <a:xfrm>
            <a:off x="566153" y="2204864"/>
            <a:ext cx="333439" cy="2088232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2" name="모서리가 둥근 직사각형 14">
            <a:extLst>
              <a:ext uri="{FF2B5EF4-FFF2-40B4-BE49-F238E27FC236}">
                <a16:creationId xmlns:a16="http://schemas.microsoft.com/office/drawing/2014/main" id="{AE890B0A-8C36-41EA-846F-E85128E12E05}"/>
              </a:ext>
            </a:extLst>
          </p:cNvPr>
          <p:cNvSpPr/>
          <p:nvPr/>
        </p:nvSpPr>
        <p:spPr>
          <a:xfrm>
            <a:off x="3131840" y="2204864"/>
            <a:ext cx="349795" cy="2520280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3" name="모서리가 둥근 직사각형 14">
            <a:extLst>
              <a:ext uri="{FF2B5EF4-FFF2-40B4-BE49-F238E27FC236}">
                <a16:creationId xmlns:a16="http://schemas.microsoft.com/office/drawing/2014/main" id="{86ED2F15-F33B-47B5-A7E1-7F02C103A7AC}"/>
              </a:ext>
            </a:extLst>
          </p:cNvPr>
          <p:cNvSpPr/>
          <p:nvPr/>
        </p:nvSpPr>
        <p:spPr>
          <a:xfrm>
            <a:off x="5854843" y="2236832"/>
            <a:ext cx="291088" cy="2520280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4" name="모서리가 둥근 직사각형 14">
            <a:extLst>
              <a:ext uri="{FF2B5EF4-FFF2-40B4-BE49-F238E27FC236}">
                <a16:creationId xmlns:a16="http://schemas.microsoft.com/office/drawing/2014/main" id="{6A7381E3-11C7-41F7-806F-7D80228AE5D4}"/>
              </a:ext>
            </a:extLst>
          </p:cNvPr>
          <p:cNvSpPr/>
          <p:nvPr/>
        </p:nvSpPr>
        <p:spPr>
          <a:xfrm>
            <a:off x="561422" y="1609185"/>
            <a:ext cx="1562306" cy="235639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517930"/>
      </p:ext>
    </p:extLst>
  </p:cSld>
  <p:clrMapOvr>
    <a:masterClrMapping/>
  </p:clrMapOvr>
  <p:transition spd="med">
    <p:pull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5669868" y="2695109"/>
            <a:ext cx="3217604" cy="8748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ko-KR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O’Reilly</a:t>
            </a: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선택 후 소속기관의 메일 인증 후 이용 가능합니다</a:t>
            </a:r>
            <a:r>
              <a:rPr lang="en-US" altLang="ko-KR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  <a:endParaRPr lang="ko-KR" altLang="en-US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546793" y="1340768"/>
            <a:ext cx="4569393" cy="5052159"/>
            <a:chOff x="769221" y="1622287"/>
            <a:chExt cx="4569393" cy="5052159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F988938A-5188-4FD9-9568-14E25072CB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6195" y="1718091"/>
              <a:ext cx="1905000" cy="352425"/>
            </a:xfrm>
            <a:prstGeom prst="rect">
              <a:avLst/>
            </a:prstGeom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B808CC20-3FF1-406F-B1C2-428D5EA713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7664" y="2227455"/>
              <a:ext cx="3790950" cy="1704975"/>
            </a:xfrm>
            <a:prstGeom prst="rect">
              <a:avLst/>
            </a:prstGeom>
          </p:spPr>
        </p:pic>
        <p:sp>
          <p:nvSpPr>
            <p:cNvPr id="9" name="모서리가 둥근 직사각형 5">
              <a:extLst>
                <a:ext uri="{FF2B5EF4-FFF2-40B4-BE49-F238E27FC236}">
                  <a16:creationId xmlns:a16="http://schemas.microsoft.com/office/drawing/2014/main" id="{36526BC6-5730-4AC6-B1A9-1610B7ECFDC5}"/>
                </a:ext>
              </a:extLst>
            </p:cNvPr>
            <p:cNvSpPr/>
            <p:nvPr/>
          </p:nvSpPr>
          <p:spPr>
            <a:xfrm>
              <a:off x="808561" y="1622287"/>
              <a:ext cx="1905000" cy="448230"/>
            </a:xfrm>
            <a:prstGeom prst="roundRect">
              <a:avLst>
                <a:gd name="adj" fmla="val 6790"/>
              </a:avLst>
            </a:prstGeom>
            <a:noFill/>
            <a:ln w="50800"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11" name="직선 화살표 연결선 10">
              <a:extLst>
                <a:ext uri="{FF2B5EF4-FFF2-40B4-BE49-F238E27FC236}">
                  <a16:creationId xmlns:a16="http://schemas.microsoft.com/office/drawing/2014/main" id="{1C4E0E0D-9DF0-4228-8CC6-30BAE61B111B}"/>
                </a:ext>
              </a:extLst>
            </p:cNvPr>
            <p:cNvCxnSpPr>
              <a:cxnSpLocks/>
            </p:cNvCxnSpPr>
            <p:nvPr/>
          </p:nvCxnSpPr>
          <p:spPr>
            <a:xfrm>
              <a:off x="2226355" y="1960187"/>
              <a:ext cx="905485" cy="748734"/>
            </a:xfrm>
            <a:prstGeom prst="straightConnector1">
              <a:avLst/>
            </a:prstGeom>
            <a:ln w="50800">
              <a:solidFill>
                <a:srgbClr val="FFFF99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F93C2752-8C15-4984-8DBD-44C37E6A5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9221" y="4024392"/>
              <a:ext cx="4355976" cy="2650054"/>
            </a:xfrm>
            <a:prstGeom prst="rect">
              <a:avLst/>
            </a:prstGeom>
          </p:spPr>
        </p:pic>
        <p:cxnSp>
          <p:nvCxnSpPr>
            <p:cNvPr id="15" name="직선 화살표 연결선 14">
              <a:extLst>
                <a:ext uri="{FF2B5EF4-FFF2-40B4-BE49-F238E27FC236}">
                  <a16:creationId xmlns:a16="http://schemas.microsoft.com/office/drawing/2014/main" id="{F67482AD-009F-46CC-9C2F-CA668C5071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87825" y="3861049"/>
              <a:ext cx="360039" cy="1152127"/>
            </a:xfrm>
            <a:prstGeom prst="straightConnector1">
              <a:avLst/>
            </a:prstGeom>
            <a:ln w="50800">
              <a:solidFill>
                <a:srgbClr val="FFFF99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DB </a:t>
            </a:r>
            <a:r>
              <a:rPr lang="ko-KR" altLang="en-US" dirty="0"/>
              <a:t>바로 가기</a:t>
            </a:r>
          </a:p>
        </p:txBody>
      </p:sp>
    </p:spTree>
    <p:extLst>
      <p:ext uri="{BB962C8B-B14F-4D97-AF65-F5344CB8AC3E}">
        <p14:creationId xmlns:p14="http://schemas.microsoft.com/office/powerpoint/2010/main" val="28704126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4294967295"/>
          </p:nvPr>
        </p:nvSpPr>
        <p:spPr>
          <a:xfrm>
            <a:off x="466228" y="2019090"/>
            <a:ext cx="7776627" cy="352553"/>
          </a:xfrm>
        </p:spPr>
        <p:txBody>
          <a:bodyPr>
            <a:normAutofit lnSpcReduction="10000"/>
          </a:bodyPr>
          <a:lstStyle/>
          <a:p>
            <a:pPr marL="0" indent="0">
              <a:buFont typeface="+mj-lt"/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1.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원하는 </a:t>
            </a:r>
            <a:r>
              <a:rPr lang="en-US" altLang="ko-KR" sz="1800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DB</a:t>
            </a:r>
            <a:r>
              <a:rPr lang="ko-KR" altLang="en-US" sz="1800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를 지정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하여 검색할 수 있습니다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 </a:t>
            </a:r>
            <a:endParaRPr lang="ko-KR" altLang="en-US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grpSp>
        <p:nvGrpSpPr>
          <p:cNvPr id="23" name="그룹 22"/>
          <p:cNvGrpSpPr>
            <a:grpSpLocks/>
          </p:cNvGrpSpPr>
          <p:nvPr/>
        </p:nvGrpSpPr>
        <p:grpSpPr bwMode="auto">
          <a:xfrm>
            <a:off x="466228" y="5148398"/>
            <a:ext cx="7399783" cy="397032"/>
            <a:chOff x="1049831" y="4999212"/>
            <a:chExt cx="8729134" cy="529794"/>
          </a:xfrm>
        </p:grpSpPr>
        <p:sp>
          <p:nvSpPr>
            <p:cNvPr id="24" name="직사각형 23"/>
            <p:cNvSpPr/>
            <p:nvPr/>
          </p:nvSpPr>
          <p:spPr>
            <a:xfrm>
              <a:off x="1049831" y="4999212"/>
              <a:ext cx="8729134" cy="5297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32160" indent="-132160">
                <a:lnSpc>
                  <a:spcPct val="120000"/>
                </a:lnSpc>
                <a:spcBef>
                  <a:spcPts val="450"/>
                </a:spcBef>
                <a:defRPr/>
              </a:pPr>
              <a:r>
                <a:rPr lang="en-US" altLang="ko-KR" dirty="0">
                  <a:solidFill>
                    <a:prstClr val="black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5. </a:t>
              </a:r>
              <a:r>
                <a:rPr lang="ko-KR" altLang="en-US" dirty="0">
                  <a:solidFill>
                    <a:prstClr val="black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각 </a:t>
              </a:r>
              <a:r>
                <a:rPr lang="en-US" altLang="ko-KR" dirty="0">
                  <a:solidFill>
                    <a:prstClr val="black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DB</a:t>
              </a:r>
              <a:r>
                <a:rPr lang="ko-KR" altLang="en-US" dirty="0">
                  <a:solidFill>
                    <a:prstClr val="black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 뒤의 </a:t>
              </a:r>
              <a:r>
                <a:rPr lang="en-US" altLang="ko-KR" dirty="0">
                  <a:solidFill>
                    <a:prstClr val="black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        </a:t>
              </a:r>
              <a:r>
                <a:rPr lang="ko-KR" altLang="en-US" dirty="0">
                  <a:solidFill>
                    <a:prstClr val="black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아이콘을 클릭하면 </a:t>
              </a:r>
              <a:r>
                <a:rPr lang="ko-KR" altLang="en-US" b="1" dirty="0">
                  <a:ln w="6600">
                    <a:solidFill>
                      <a:schemeClr val="accent1">
                        <a:lumMod val="75000"/>
                      </a:schemeClr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tx2">
                        <a:lumMod val="75000"/>
                      </a:schemeClr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해외 </a:t>
              </a:r>
              <a:r>
                <a:rPr lang="en-US" altLang="ko-KR" b="1" dirty="0">
                  <a:ln w="6600">
                    <a:solidFill>
                      <a:schemeClr val="accent1">
                        <a:lumMod val="75000"/>
                      </a:schemeClr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tx2">
                        <a:lumMod val="75000"/>
                      </a:schemeClr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DB </a:t>
              </a:r>
              <a:r>
                <a:rPr lang="ko-KR" altLang="en-US" b="1" dirty="0">
                  <a:ln w="6600">
                    <a:solidFill>
                      <a:schemeClr val="accent1">
                        <a:lumMod val="75000"/>
                      </a:schemeClr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tx2">
                        <a:lumMod val="75000"/>
                      </a:schemeClr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바로가기</a:t>
              </a:r>
              <a:r>
                <a:rPr lang="ko-KR" altLang="en-US" dirty="0">
                  <a:solidFill>
                    <a:prstClr val="black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를 이용할 수 있습니다</a:t>
              </a:r>
              <a:r>
                <a:rPr lang="en-US" altLang="ko-KR" dirty="0">
                  <a:solidFill>
                    <a:prstClr val="black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.</a:t>
              </a:r>
            </a:p>
          </p:txBody>
        </p:sp>
        <p:pic>
          <p:nvPicPr>
            <p:cNvPr id="126989" name="그림 2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87" t="79868" r="73518" b="17439"/>
            <a:stretch>
              <a:fillRect/>
            </a:stretch>
          </p:blipFill>
          <p:spPr bwMode="auto">
            <a:xfrm>
              <a:off x="2773362" y="5106900"/>
              <a:ext cx="462346" cy="351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그룹 25"/>
          <p:cNvGrpSpPr>
            <a:grpSpLocks/>
          </p:cNvGrpSpPr>
          <p:nvPr/>
        </p:nvGrpSpPr>
        <p:grpSpPr bwMode="auto">
          <a:xfrm>
            <a:off x="466229" y="4634166"/>
            <a:ext cx="8404974" cy="397032"/>
            <a:chOff x="1181952" y="3051368"/>
            <a:chExt cx="11200903" cy="529586"/>
          </a:xfrm>
        </p:grpSpPr>
        <p:pic>
          <p:nvPicPr>
            <p:cNvPr id="126986" name="그림 2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569" t="68555" r="12575" b="27904"/>
            <a:stretch>
              <a:fillRect/>
            </a:stretch>
          </p:blipFill>
          <p:spPr bwMode="auto">
            <a:xfrm>
              <a:off x="1529857" y="3200700"/>
              <a:ext cx="2750780" cy="314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직사각형 27"/>
            <p:cNvSpPr/>
            <p:nvPr/>
          </p:nvSpPr>
          <p:spPr>
            <a:xfrm>
              <a:off x="1181952" y="3051368"/>
              <a:ext cx="11200903" cy="52958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132160" indent="-132160">
                <a:lnSpc>
                  <a:spcPct val="120000"/>
                </a:lnSpc>
                <a:spcBef>
                  <a:spcPts val="450"/>
                </a:spcBef>
                <a:defRPr/>
              </a:pPr>
              <a:r>
                <a:rPr lang="en-US" altLang="ko-KR" dirty="0">
                  <a:solidFill>
                    <a:prstClr val="black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4.                                    </a:t>
              </a:r>
              <a:r>
                <a:rPr lang="ko-KR" altLang="en-US" dirty="0">
                  <a:solidFill>
                    <a:prstClr val="black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은</a:t>
              </a:r>
              <a:r>
                <a:rPr lang="en-US" altLang="ko-KR" dirty="0">
                  <a:solidFill>
                    <a:prstClr val="black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 </a:t>
              </a:r>
              <a:r>
                <a:rPr lang="ko-KR" altLang="en-US" dirty="0">
                  <a:solidFill>
                    <a:prstClr val="black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통합검색 결과에 </a:t>
              </a:r>
              <a:r>
                <a:rPr lang="en-US" altLang="ko-KR" b="1" dirty="0">
                  <a:ln w="6600">
                    <a:solidFill>
                      <a:schemeClr val="accent1">
                        <a:lumMod val="75000"/>
                      </a:schemeClr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tx2">
                        <a:lumMod val="75000"/>
                      </a:schemeClr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Impact Factor (JCR) </a:t>
              </a:r>
              <a:r>
                <a:rPr lang="ko-KR" altLang="en-US" dirty="0">
                  <a:solidFill>
                    <a:prstClr val="black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링크를</a:t>
              </a:r>
              <a:r>
                <a:rPr lang="ko-KR" altLang="en-US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 </a:t>
              </a:r>
              <a:r>
                <a:rPr lang="ko-KR" altLang="en-US" b="1" dirty="0">
                  <a:ln w="6600">
                    <a:solidFill>
                      <a:schemeClr val="accent1">
                        <a:lumMod val="75000"/>
                      </a:schemeClr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tx2">
                        <a:lumMod val="75000"/>
                      </a:schemeClr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제공</a:t>
              </a:r>
              <a:r>
                <a:rPr lang="ko-KR" altLang="en-US" dirty="0">
                  <a:solidFill>
                    <a:prstClr val="black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합니다</a:t>
              </a:r>
              <a:r>
                <a:rPr lang="en-US" altLang="ko-KR" dirty="0">
                  <a:solidFill>
                    <a:prstClr val="black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.</a:t>
              </a:r>
              <a:r>
                <a:rPr lang="en-US" altLang="ko-KR" dirty="0">
                  <a:solidFill>
                    <a:srgbClr val="FF0000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 </a:t>
              </a:r>
              <a:endParaRPr lang="en-US" altLang="ko-KR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endParaRPr>
            </a:p>
          </p:txBody>
        </p:sp>
      </p:grpSp>
      <p:grpSp>
        <p:nvGrpSpPr>
          <p:cNvPr id="5" name="그룹 4"/>
          <p:cNvGrpSpPr>
            <a:grpSpLocks/>
          </p:cNvGrpSpPr>
          <p:nvPr/>
        </p:nvGrpSpPr>
        <p:grpSpPr bwMode="auto">
          <a:xfrm>
            <a:off x="466228" y="3106358"/>
            <a:ext cx="8193087" cy="1398909"/>
            <a:chOff x="461157" y="2868560"/>
            <a:chExt cx="9664699" cy="1868008"/>
          </a:xfrm>
        </p:grpSpPr>
        <p:sp>
          <p:nvSpPr>
            <p:cNvPr id="21" name="직사각형 20"/>
            <p:cNvSpPr/>
            <p:nvPr/>
          </p:nvSpPr>
          <p:spPr>
            <a:xfrm>
              <a:off x="461157" y="2868560"/>
              <a:ext cx="9664699" cy="18680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ts val="750"/>
                </a:spcBef>
                <a:defRPr/>
              </a:pPr>
              <a:r>
                <a:rPr lang="en-US" altLang="ko-KR" dirty="0">
                  <a:solidFill>
                    <a:srgbClr val="252C41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3.                             </a:t>
              </a:r>
              <a:r>
                <a:rPr lang="ko-KR" altLang="en-US" dirty="0">
                  <a:solidFill>
                    <a:srgbClr val="252C41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와 같이 </a:t>
              </a:r>
              <a:r>
                <a:rPr lang="ko-KR" altLang="en-US" b="1" dirty="0">
                  <a:ln w="6600">
                    <a:solidFill>
                      <a:schemeClr val="accent1">
                        <a:lumMod val="75000"/>
                      </a:schemeClr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tx2">
                        <a:lumMod val="75000"/>
                      </a:schemeClr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선택</a:t>
              </a:r>
              <a:r>
                <a:rPr lang="ko-KR" altLang="en-US" dirty="0">
                  <a:solidFill>
                    <a:srgbClr val="252C41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이</a:t>
              </a:r>
              <a:r>
                <a:rPr lang="ko-KR" altLang="en-US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 </a:t>
              </a:r>
              <a:r>
                <a:rPr lang="ko-KR" altLang="en-US" b="1" dirty="0">
                  <a:ln w="6600">
                    <a:solidFill>
                      <a:schemeClr val="accent1">
                        <a:lumMod val="75000"/>
                      </a:schemeClr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tx2">
                        <a:lumMod val="75000"/>
                      </a:schemeClr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불가능</a:t>
              </a:r>
              <a:r>
                <a:rPr lang="ko-KR" altLang="en-US" dirty="0">
                  <a:solidFill>
                    <a:srgbClr val="252C41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한</a:t>
              </a:r>
              <a:r>
                <a:rPr lang="ko-KR" altLang="en-US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 </a:t>
              </a:r>
              <a:r>
                <a:rPr lang="en-US" altLang="ko-KR" b="1" dirty="0">
                  <a:ln w="6600">
                    <a:solidFill>
                      <a:schemeClr val="accent1">
                        <a:lumMod val="75000"/>
                      </a:schemeClr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tx2">
                        <a:lumMod val="75000"/>
                      </a:schemeClr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DB</a:t>
              </a:r>
              <a:r>
                <a:rPr lang="ko-KR" altLang="en-US" dirty="0">
                  <a:solidFill>
                    <a:srgbClr val="252C41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는</a:t>
              </a:r>
              <a:r>
                <a:rPr lang="ko-KR" altLang="en-US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 </a:t>
              </a:r>
              <a:r>
                <a:rPr lang="ko-KR" altLang="en-US" b="1" dirty="0">
                  <a:ln w="6600">
                    <a:solidFill>
                      <a:schemeClr val="accent1">
                        <a:lumMod val="75000"/>
                      </a:schemeClr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tx2">
                        <a:lumMod val="75000"/>
                      </a:schemeClr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제한 검색</a:t>
              </a:r>
              <a:r>
                <a:rPr lang="ko-KR" altLang="en-US" dirty="0">
                  <a:solidFill>
                    <a:srgbClr val="252C41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이</a:t>
              </a:r>
              <a:r>
                <a:rPr lang="ko-KR" altLang="en-US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 </a:t>
              </a:r>
              <a:r>
                <a:rPr lang="ko-KR" altLang="en-US" b="1" dirty="0">
                  <a:ln w="6600">
                    <a:solidFill>
                      <a:schemeClr val="accent1">
                        <a:lumMod val="75000"/>
                      </a:schemeClr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tx2">
                        <a:lumMod val="75000"/>
                      </a:schemeClr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불가</a:t>
              </a:r>
              <a:r>
                <a:rPr lang="ko-KR" altLang="en-US" dirty="0">
                  <a:solidFill>
                    <a:srgbClr val="252C41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하지만 </a:t>
              </a:r>
              <a:endParaRPr lang="en-US" altLang="ko-KR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endParaRPr>
            </a:p>
            <a:p>
              <a:pPr>
                <a:lnSpc>
                  <a:spcPct val="90000"/>
                </a:lnSpc>
                <a:spcBef>
                  <a:spcPts val="750"/>
                </a:spcBef>
                <a:defRPr/>
              </a:pPr>
              <a:r>
                <a:rPr lang="ko-KR" altLang="en-US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     </a:t>
              </a:r>
              <a:r>
                <a:rPr lang="ko-KR" altLang="en-US" b="1" dirty="0">
                  <a:ln w="6600">
                    <a:solidFill>
                      <a:schemeClr val="accent1">
                        <a:lumMod val="75000"/>
                      </a:schemeClr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tx2">
                        <a:lumMod val="75000"/>
                      </a:schemeClr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통합 검색 결과</a:t>
              </a:r>
              <a:r>
                <a:rPr lang="ko-KR" altLang="en-US" dirty="0">
                  <a:solidFill>
                    <a:srgbClr val="252C41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에 </a:t>
              </a:r>
              <a:r>
                <a:rPr lang="ko-KR" altLang="en-US" b="1" dirty="0">
                  <a:ln w="6600">
                    <a:solidFill>
                      <a:schemeClr val="accent1">
                        <a:lumMod val="75000"/>
                      </a:schemeClr>
                    </a:solidFill>
                    <a:prstDash val="solid"/>
                  </a:ln>
                  <a:solidFill>
                    <a:srgbClr val="C1E0FF"/>
                  </a:solidFill>
                  <a:effectLst>
                    <a:outerShdw dist="38100" dir="2700000" algn="tl" rotWithShape="0">
                      <a:schemeClr val="tx2">
                        <a:lumMod val="75000"/>
                      </a:schemeClr>
                    </a:outerShdw>
                  </a:effectLst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포함</a:t>
              </a:r>
              <a:r>
                <a:rPr lang="ko-KR" altLang="en-US" dirty="0">
                  <a:solidFill>
                    <a:srgbClr val="252C41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되어 조회됩니다</a:t>
              </a:r>
              <a:r>
                <a:rPr lang="en-US" altLang="ko-KR" dirty="0">
                  <a:solidFill>
                    <a:srgbClr val="252C41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.</a:t>
              </a:r>
            </a:p>
            <a:p>
              <a:pPr>
                <a:lnSpc>
                  <a:spcPct val="90000"/>
                </a:lnSpc>
                <a:spcBef>
                  <a:spcPts val="750"/>
                </a:spcBef>
                <a:defRPr/>
              </a:pPr>
              <a:r>
                <a:rPr lang="en-US" altLang="ko-KR" dirty="0">
                  <a:solidFill>
                    <a:srgbClr val="252C41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     (JCR, Music and Dace Online, O’Reilly, PML, ProQuest Central, </a:t>
              </a:r>
            </a:p>
            <a:p>
              <a:pPr>
                <a:lnSpc>
                  <a:spcPct val="90000"/>
                </a:lnSpc>
                <a:spcBef>
                  <a:spcPts val="750"/>
                </a:spcBef>
                <a:defRPr/>
              </a:pPr>
              <a:r>
                <a:rPr lang="en-US" altLang="ko-KR" dirty="0">
                  <a:solidFill>
                    <a:srgbClr val="252C41"/>
                  </a:solidFill>
                  <a:latin typeface="경기천년제목 Medium" panose="02020603020101020101" pitchFamily="18" charset="-127"/>
                  <a:ea typeface="경기천년제목 Medium" panose="02020603020101020101" pitchFamily="18" charset="-127"/>
                </a:rPr>
                <a:t>     ProQuest eBook Reference DB)</a:t>
              </a:r>
            </a:p>
          </p:txBody>
        </p:sp>
        <p:pic>
          <p:nvPicPr>
            <p:cNvPr id="126985" name="그림 3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9" t="79604" r="75748" b="16713"/>
            <a:stretch>
              <a:fillRect/>
            </a:stretch>
          </p:blipFill>
          <p:spPr bwMode="auto">
            <a:xfrm>
              <a:off x="899495" y="2937253"/>
              <a:ext cx="1915442" cy="299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해외 </a:t>
            </a:r>
            <a:r>
              <a:rPr lang="en-US" altLang="ko-KR" dirty="0"/>
              <a:t>DB </a:t>
            </a:r>
            <a:r>
              <a:rPr lang="ko-KR" altLang="en-US" dirty="0"/>
              <a:t>선택 검색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82BFB6A8-07A3-4AAA-85DD-63082282E920}"/>
              </a:ext>
            </a:extLst>
          </p:cNvPr>
          <p:cNvSpPr/>
          <p:nvPr/>
        </p:nvSpPr>
        <p:spPr bwMode="auto">
          <a:xfrm>
            <a:off x="466228" y="2498330"/>
            <a:ext cx="6553397" cy="397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32160" indent="-132160">
              <a:lnSpc>
                <a:spcPct val="120000"/>
              </a:lnSpc>
              <a:spcBef>
                <a:spcPts val="450"/>
              </a:spcBef>
              <a:defRPr/>
            </a:pPr>
            <a:r>
              <a:rPr lang="en-US" altLang="ko-KR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2.                                       </a:t>
            </a:r>
            <a:r>
              <a:rPr lang="ko-KR" altLang="en-US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를 체크하면 </a:t>
            </a:r>
            <a:r>
              <a:rPr lang="en-US" altLang="ko-KR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DB</a:t>
            </a:r>
            <a:r>
              <a:rPr lang="ko-KR" altLang="en-US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가 자동으로 선택 됩니다</a:t>
            </a:r>
            <a:r>
              <a:rPr lang="en-US" altLang="ko-KR" dirty="0">
                <a:solidFill>
                  <a:prstClr val="black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51841B0-302A-49ED-B8C7-06B9AE8E10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511" y="2530324"/>
            <a:ext cx="241935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6772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4294967295"/>
          </p:nvPr>
        </p:nvSpPr>
        <p:spPr>
          <a:xfrm>
            <a:off x="971600" y="5517232"/>
            <a:ext cx="7059644" cy="576064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Font typeface="+mj-lt"/>
              <a:buNone/>
              <a:defRPr/>
            </a:pPr>
            <a:r>
              <a:rPr lang="en-US" altLang="ko-KR" sz="1800" dirty="0">
                <a:solidFill>
                  <a:schemeClr val="accent1">
                    <a:lumMod val="7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“RISS</a:t>
            </a:r>
            <a:r>
              <a:rPr lang="ko-KR" altLang="en-US" sz="1800" dirty="0">
                <a:solidFill>
                  <a:schemeClr val="accent1">
                    <a:lumMod val="7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검색가능</a:t>
            </a:r>
            <a:r>
              <a:rPr lang="en-US" altLang="ko-KR" sz="1800" dirty="0">
                <a:solidFill>
                  <a:schemeClr val="accent1">
                    <a:lumMod val="7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”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800" dirty="0">
                <a:solidFill>
                  <a:srgbClr val="FF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표시가 없는 </a:t>
            </a:r>
            <a:r>
              <a:rPr lang="en-US" altLang="ko-KR" sz="1800" dirty="0">
                <a:solidFill>
                  <a:srgbClr val="FF0000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DB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는 </a:t>
            </a:r>
            <a:r>
              <a:rPr lang="ko-KR" altLang="en-US" sz="1800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개별 검색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이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800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필요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합니다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  <a:endParaRPr lang="ko-KR" altLang="en-US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개별 검색 </a:t>
            </a:r>
            <a:r>
              <a:rPr lang="en-US" altLang="ko-KR" dirty="0"/>
              <a:t>DB</a:t>
            </a:r>
            <a:endParaRPr lang="ko-KR" alt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97A50FD2-402F-4ED4-9B46-28619923F9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030" y="1286486"/>
            <a:ext cx="7447939" cy="4141966"/>
          </a:xfrm>
          <a:prstGeom prst="rect">
            <a:avLst/>
          </a:prstGeom>
        </p:spPr>
      </p:pic>
      <p:sp>
        <p:nvSpPr>
          <p:cNvPr id="11" name="모서리가 둥근 직사각형 14">
            <a:extLst>
              <a:ext uri="{FF2B5EF4-FFF2-40B4-BE49-F238E27FC236}">
                <a16:creationId xmlns:a16="http://schemas.microsoft.com/office/drawing/2014/main" id="{8C4964DE-C91F-4ACB-B4AA-F29500296E02}"/>
              </a:ext>
            </a:extLst>
          </p:cNvPr>
          <p:cNvSpPr/>
          <p:nvPr/>
        </p:nvSpPr>
        <p:spPr>
          <a:xfrm>
            <a:off x="1763688" y="2924944"/>
            <a:ext cx="648072" cy="216024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2" name="모서리가 둥근 직사각형 14">
            <a:extLst>
              <a:ext uri="{FF2B5EF4-FFF2-40B4-BE49-F238E27FC236}">
                <a16:creationId xmlns:a16="http://schemas.microsoft.com/office/drawing/2014/main" id="{C5F9ECE5-58A9-41CA-BF97-BC1753B77266}"/>
              </a:ext>
            </a:extLst>
          </p:cNvPr>
          <p:cNvSpPr/>
          <p:nvPr/>
        </p:nvSpPr>
        <p:spPr>
          <a:xfrm>
            <a:off x="3131840" y="2924944"/>
            <a:ext cx="648072" cy="216024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3" name="모서리가 둥근 직사각형 14">
            <a:extLst>
              <a:ext uri="{FF2B5EF4-FFF2-40B4-BE49-F238E27FC236}">
                <a16:creationId xmlns:a16="http://schemas.microsoft.com/office/drawing/2014/main" id="{189052C0-5EBC-4BE2-AD5E-45D4B34AE37A}"/>
              </a:ext>
            </a:extLst>
          </p:cNvPr>
          <p:cNvSpPr/>
          <p:nvPr/>
        </p:nvSpPr>
        <p:spPr>
          <a:xfrm>
            <a:off x="1763688" y="4293096"/>
            <a:ext cx="648072" cy="216024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4" name="모서리가 둥근 직사각형 14">
            <a:extLst>
              <a:ext uri="{FF2B5EF4-FFF2-40B4-BE49-F238E27FC236}">
                <a16:creationId xmlns:a16="http://schemas.microsoft.com/office/drawing/2014/main" id="{F2E1A96E-2198-46CF-81B7-967BE76F8B53}"/>
              </a:ext>
            </a:extLst>
          </p:cNvPr>
          <p:cNvSpPr/>
          <p:nvPr/>
        </p:nvSpPr>
        <p:spPr>
          <a:xfrm>
            <a:off x="3059832" y="4293096"/>
            <a:ext cx="720080" cy="288032"/>
          </a:xfrm>
          <a:prstGeom prst="roundRect">
            <a:avLst/>
          </a:prstGeom>
          <a:noFill/>
          <a:ln w="508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5" name="모서리가 둥근 직사각형 14">
            <a:extLst>
              <a:ext uri="{FF2B5EF4-FFF2-40B4-BE49-F238E27FC236}">
                <a16:creationId xmlns:a16="http://schemas.microsoft.com/office/drawing/2014/main" id="{9A76841F-4F7D-4D2F-8027-62D5D8D3DAE7}"/>
              </a:ext>
            </a:extLst>
          </p:cNvPr>
          <p:cNvSpPr/>
          <p:nvPr/>
        </p:nvSpPr>
        <p:spPr>
          <a:xfrm>
            <a:off x="4567112" y="4293096"/>
            <a:ext cx="637402" cy="288032"/>
          </a:xfrm>
          <a:prstGeom prst="roundRect">
            <a:avLst/>
          </a:prstGeom>
          <a:noFill/>
          <a:ln w="508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77861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3"/>
          <p:cNvSpPr>
            <a:spLocks noGrp="1"/>
          </p:cNvSpPr>
          <p:nvPr>
            <p:ph type="title"/>
          </p:nvPr>
        </p:nvSpPr>
        <p:spPr>
          <a:xfrm>
            <a:off x="622968" y="3637585"/>
            <a:ext cx="7837463" cy="962025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4. </a:t>
            </a:r>
            <a:r>
              <a:rPr lang="ko-KR" altLang="en-US" dirty="0">
                <a:solidFill>
                  <a:schemeClr val="accent5">
                    <a:lumMod val="75000"/>
                  </a:schemeClr>
                </a:solidFill>
              </a:rPr>
              <a:t>검색 및 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ko-KR" altLang="en-US" dirty="0">
                <a:solidFill>
                  <a:schemeClr val="accent5">
                    <a:lumMod val="75000"/>
                  </a:schemeClr>
                </a:solidFill>
              </a:rPr>
              <a:t>검색결과</a:t>
            </a:r>
            <a:endParaRPr lang="ko-KR" altLang="en-US" dirty="0">
              <a:solidFill>
                <a:srgbClr val="FFFFFF"/>
              </a:solidFill>
            </a:endParaRPr>
          </a:p>
        </p:txBody>
      </p:sp>
      <p:sp>
        <p:nvSpPr>
          <p:cNvPr id="10" name="텍스트 개체 틀 4"/>
          <p:cNvSpPr>
            <a:spLocks noGrp="1"/>
          </p:cNvSpPr>
          <p:nvPr>
            <p:ph type="body" idx="1"/>
          </p:nvPr>
        </p:nvSpPr>
        <p:spPr>
          <a:xfrm>
            <a:off x="622969" y="4580079"/>
            <a:ext cx="6138862" cy="252413"/>
          </a:xfrm>
        </p:spPr>
        <p:txBody>
          <a:bodyPr/>
          <a:lstStyle/>
          <a:p>
            <a:pPr>
              <a:defRPr/>
            </a:pPr>
            <a:r>
              <a:rPr lang="ko-KR" altLang="en-US" dirty="0">
                <a:solidFill>
                  <a:srgbClr val="FFFFFF"/>
                </a:solidFill>
              </a:rPr>
              <a:t>내가 찾던 자료 필요한 자료만 쏙쏙</a:t>
            </a:r>
          </a:p>
        </p:txBody>
      </p:sp>
    </p:spTree>
    <p:extLst>
      <p:ext uri="{BB962C8B-B14F-4D97-AF65-F5344CB8AC3E}">
        <p14:creationId xmlns:p14="http://schemas.microsoft.com/office/powerpoint/2010/main" val="3944840743"/>
      </p:ext>
    </p:extLst>
  </p:cSld>
  <p:clrMapOvr>
    <a:masterClrMapping/>
  </p:clrMapOvr>
  <p:transition spd="med">
    <p:pull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B28FFAE-2698-4D83-8AB1-A5C8520F5D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859" y="1172789"/>
            <a:ext cx="5701614" cy="5148912"/>
          </a:xfrm>
          <a:prstGeom prst="rect">
            <a:avLst/>
          </a:prstGeom>
        </p:spPr>
      </p:pic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해외전자정보 검색</a:t>
            </a:r>
          </a:p>
        </p:txBody>
      </p:sp>
      <p:sp>
        <p:nvSpPr>
          <p:cNvPr id="13" name="모서리가 둥근 직사각형 14">
            <a:extLst>
              <a:ext uri="{FF2B5EF4-FFF2-40B4-BE49-F238E27FC236}">
                <a16:creationId xmlns:a16="http://schemas.microsoft.com/office/drawing/2014/main" id="{86ED2F15-F33B-47B5-A7E1-7F02C103A7AC}"/>
              </a:ext>
            </a:extLst>
          </p:cNvPr>
          <p:cNvSpPr/>
          <p:nvPr/>
        </p:nvSpPr>
        <p:spPr>
          <a:xfrm>
            <a:off x="545860" y="1759522"/>
            <a:ext cx="5701614" cy="413306"/>
          </a:xfrm>
          <a:prstGeom prst="roundRect">
            <a:avLst/>
          </a:prstGeom>
          <a:noFill/>
          <a:ln w="508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9" name="모서리가 둥근 직사각형 14">
            <a:extLst>
              <a:ext uri="{FF2B5EF4-FFF2-40B4-BE49-F238E27FC236}">
                <a16:creationId xmlns:a16="http://schemas.microsoft.com/office/drawing/2014/main" id="{55DE6349-4540-4068-9B23-A04182BC29D4}"/>
              </a:ext>
            </a:extLst>
          </p:cNvPr>
          <p:cNvSpPr/>
          <p:nvPr/>
        </p:nvSpPr>
        <p:spPr>
          <a:xfrm>
            <a:off x="611313" y="2748637"/>
            <a:ext cx="1368152" cy="318294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0" name="모서리가 둥근 직사각형 14">
            <a:extLst>
              <a:ext uri="{FF2B5EF4-FFF2-40B4-BE49-F238E27FC236}">
                <a16:creationId xmlns:a16="http://schemas.microsoft.com/office/drawing/2014/main" id="{9333195A-2B13-456C-8B79-BC41FDE7470D}"/>
              </a:ext>
            </a:extLst>
          </p:cNvPr>
          <p:cNvSpPr/>
          <p:nvPr/>
        </p:nvSpPr>
        <p:spPr>
          <a:xfrm>
            <a:off x="3467869" y="2756563"/>
            <a:ext cx="870531" cy="318294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5" name="모서리가 둥근 직사각형 14">
            <a:extLst>
              <a:ext uri="{FF2B5EF4-FFF2-40B4-BE49-F238E27FC236}">
                <a16:creationId xmlns:a16="http://schemas.microsoft.com/office/drawing/2014/main" id="{B9478CBF-ACCD-45E2-88E4-374AAB3D4F71}"/>
              </a:ext>
            </a:extLst>
          </p:cNvPr>
          <p:cNvSpPr/>
          <p:nvPr/>
        </p:nvSpPr>
        <p:spPr>
          <a:xfrm>
            <a:off x="3491880" y="5655542"/>
            <a:ext cx="1374954" cy="288032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6" name="모서리가 둥근 직사각형 14">
            <a:extLst>
              <a:ext uri="{FF2B5EF4-FFF2-40B4-BE49-F238E27FC236}">
                <a16:creationId xmlns:a16="http://schemas.microsoft.com/office/drawing/2014/main" id="{5272B2F6-48ED-4436-968D-292437D19768}"/>
              </a:ext>
            </a:extLst>
          </p:cNvPr>
          <p:cNvSpPr/>
          <p:nvPr/>
        </p:nvSpPr>
        <p:spPr>
          <a:xfrm>
            <a:off x="661588" y="5661247"/>
            <a:ext cx="1080120" cy="288032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7" name="내용 개체 틀 1">
            <a:extLst>
              <a:ext uri="{FF2B5EF4-FFF2-40B4-BE49-F238E27FC236}">
                <a16:creationId xmlns:a16="http://schemas.microsoft.com/office/drawing/2014/main" id="{AD6EAFB7-8E17-4547-A0DB-84BC849E7574}"/>
              </a:ext>
            </a:extLst>
          </p:cNvPr>
          <p:cNvSpPr txBox="1">
            <a:spLocks/>
          </p:cNvSpPr>
          <p:nvPr/>
        </p:nvSpPr>
        <p:spPr>
          <a:xfrm>
            <a:off x="6381835" y="1828691"/>
            <a:ext cx="2489367" cy="3760549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342900" indent="-3429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romanUcPeriod"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통합검색</a:t>
            </a:r>
            <a:r>
              <a:rPr lang="ko-KR" altLang="en-US" sz="1800" dirty="0"/>
              <a:t> 모든 유형의 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검색 결과를 확인할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endParaRPr lang="en-US" altLang="ko-KR" sz="1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수 있습니다</a:t>
            </a:r>
            <a:r>
              <a:rPr lang="en-US" altLang="ko-KR" sz="1800" dirty="0"/>
              <a:t>.</a:t>
            </a:r>
          </a:p>
          <a:p>
            <a:pPr marL="0" indent="0">
              <a:buFont typeface="+mj-lt"/>
              <a:buNone/>
              <a:defRPr/>
            </a:pP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    </a:t>
            </a:r>
            <a:r>
              <a:rPr lang="en-US" altLang="ko-KR" sz="1800" dirty="0"/>
              <a:t>“</a:t>
            </a:r>
            <a:r>
              <a:rPr lang="ko-KR" altLang="en-US" sz="1800" dirty="0"/>
              <a:t>자료유형별 구분</a:t>
            </a:r>
            <a:r>
              <a:rPr lang="en-US" altLang="ko-KR" sz="1800" dirty="0"/>
              <a:t>”</a:t>
            </a:r>
            <a:br>
              <a:rPr lang="en-US" altLang="ko-KR" sz="1800" dirty="0"/>
            </a:br>
            <a:r>
              <a:rPr lang="en-US" altLang="ko-KR" sz="1800" dirty="0"/>
              <a:t>      </a:t>
            </a:r>
            <a:r>
              <a:rPr lang="ko-KR" altLang="en-US" sz="1800" dirty="0"/>
              <a:t> 또는 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    </a:t>
            </a:r>
            <a:r>
              <a:rPr lang="en-US" altLang="ko-KR" sz="1800" dirty="0"/>
              <a:t>“</a:t>
            </a:r>
            <a:r>
              <a:rPr lang="ko-KR" altLang="en-US" sz="1800" dirty="0"/>
              <a:t>검색결과 </a:t>
            </a:r>
            <a:r>
              <a:rPr lang="ko-KR" altLang="en-US" sz="1800" dirty="0" err="1"/>
              <a:t>더보기</a:t>
            </a:r>
            <a:r>
              <a:rPr lang="en-US" altLang="ko-KR" sz="1800" dirty="0"/>
              <a:t>”</a:t>
            </a:r>
            <a:br>
              <a:rPr lang="en-US" altLang="ko-KR" sz="1800" dirty="0"/>
            </a:br>
            <a:r>
              <a:rPr lang="en-US" altLang="ko-KR" sz="1800" dirty="0"/>
              <a:t> </a:t>
            </a:r>
            <a:r>
              <a:rPr lang="ko-KR" altLang="en-US" sz="1800" dirty="0"/>
              <a:t>      선택 하여 </a:t>
            </a:r>
            <a:br>
              <a:rPr lang="en-US" altLang="ko-KR" sz="1800" dirty="0"/>
            </a:br>
            <a:r>
              <a:rPr lang="en-US" altLang="ko-KR" sz="1800" dirty="0"/>
              <a:t>     </a:t>
            </a:r>
            <a:r>
              <a:rPr lang="ko-KR" altLang="en-US" sz="1800" dirty="0"/>
              <a:t>자료유형별 검색 결과</a:t>
            </a:r>
            <a:br>
              <a:rPr lang="en-US" altLang="ko-KR" sz="1800" dirty="0"/>
            </a:br>
            <a:r>
              <a:rPr lang="en-US" altLang="ko-KR" sz="1800" dirty="0"/>
              <a:t>    </a:t>
            </a:r>
            <a:r>
              <a:rPr lang="ko-KR" altLang="en-US" sz="1800" dirty="0"/>
              <a:t> 확인이 가능합니다</a:t>
            </a:r>
            <a:r>
              <a:rPr lang="en-US" altLang="ko-KR" sz="1800" dirty="0"/>
              <a:t>.</a:t>
            </a:r>
            <a:r>
              <a:rPr lang="ko-KR" altLang="en-US" sz="1800" dirty="0"/>
              <a:t> </a:t>
            </a:r>
            <a:endParaRPr lang="en-US" altLang="ko-KR" sz="1800" dirty="0"/>
          </a:p>
        </p:txBody>
      </p:sp>
      <p:sp>
        <p:nvSpPr>
          <p:cNvPr id="19" name="모서리가 둥근 직사각형 14">
            <a:extLst>
              <a:ext uri="{FF2B5EF4-FFF2-40B4-BE49-F238E27FC236}">
                <a16:creationId xmlns:a16="http://schemas.microsoft.com/office/drawing/2014/main" id="{BCB975EE-13A0-40BD-AA36-3A0E93339553}"/>
              </a:ext>
            </a:extLst>
          </p:cNvPr>
          <p:cNvSpPr/>
          <p:nvPr/>
        </p:nvSpPr>
        <p:spPr>
          <a:xfrm>
            <a:off x="3089550" y="2766553"/>
            <a:ext cx="246385" cy="276699"/>
          </a:xfrm>
          <a:prstGeom prst="roundRect">
            <a:avLst/>
          </a:prstGeom>
          <a:noFill/>
          <a:ln w="508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0B94FFCB-4B4B-4416-A701-CC23D3BC5697}"/>
              </a:ext>
            </a:extLst>
          </p:cNvPr>
          <p:cNvSpPr/>
          <p:nvPr/>
        </p:nvSpPr>
        <p:spPr>
          <a:xfrm>
            <a:off x="491190" y="1671210"/>
            <a:ext cx="216023" cy="17662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1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1" name="타원 20">
            <a:extLst>
              <a:ext uri="{FF2B5EF4-FFF2-40B4-BE49-F238E27FC236}">
                <a16:creationId xmlns:a16="http://schemas.microsoft.com/office/drawing/2014/main" id="{81CB2754-FD51-4FC8-BD87-5D477AFE4D87}"/>
              </a:ext>
            </a:extLst>
          </p:cNvPr>
          <p:cNvSpPr/>
          <p:nvPr/>
        </p:nvSpPr>
        <p:spPr>
          <a:xfrm>
            <a:off x="2904794" y="2627980"/>
            <a:ext cx="216023" cy="17662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2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2" name="타원 21">
            <a:extLst>
              <a:ext uri="{FF2B5EF4-FFF2-40B4-BE49-F238E27FC236}">
                <a16:creationId xmlns:a16="http://schemas.microsoft.com/office/drawing/2014/main" id="{BAC5115B-FAFF-4FC9-B0D5-670DEB2F4678}"/>
              </a:ext>
            </a:extLst>
          </p:cNvPr>
          <p:cNvSpPr/>
          <p:nvPr/>
        </p:nvSpPr>
        <p:spPr>
          <a:xfrm>
            <a:off x="6427001" y="3389465"/>
            <a:ext cx="216023" cy="17662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1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6F65FEEB-8CA4-49CE-8518-FC6FF5EE77B3}"/>
              </a:ext>
            </a:extLst>
          </p:cNvPr>
          <p:cNvSpPr/>
          <p:nvPr/>
        </p:nvSpPr>
        <p:spPr>
          <a:xfrm>
            <a:off x="6427001" y="4019220"/>
            <a:ext cx="216023" cy="17662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2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24" name="모서리가 둥근 직사각형 14">
            <a:extLst>
              <a:ext uri="{FF2B5EF4-FFF2-40B4-BE49-F238E27FC236}">
                <a16:creationId xmlns:a16="http://schemas.microsoft.com/office/drawing/2014/main" id="{0CD58251-B4FC-4DAE-9C7D-117CFC2A6203}"/>
              </a:ext>
            </a:extLst>
          </p:cNvPr>
          <p:cNvSpPr/>
          <p:nvPr/>
        </p:nvSpPr>
        <p:spPr>
          <a:xfrm>
            <a:off x="6003516" y="1820088"/>
            <a:ext cx="246385" cy="276699"/>
          </a:xfrm>
          <a:prstGeom prst="roundRect">
            <a:avLst/>
          </a:prstGeom>
          <a:noFill/>
          <a:ln w="508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82066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3"/>
          <p:cNvSpPr txBox="1">
            <a:spLocks/>
          </p:cNvSpPr>
          <p:nvPr/>
        </p:nvSpPr>
        <p:spPr>
          <a:xfrm>
            <a:off x="684213" y="3789363"/>
            <a:ext cx="6037262" cy="877887"/>
          </a:xfrm>
          <a:prstGeom prst="rect">
            <a:avLst/>
          </a:prstGeom>
        </p:spPr>
        <p:txBody>
          <a:bodyPr lIns="68580" tIns="34290" rIns="68580" bIns="34290" anchor="b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b="1" kern="1200" spc="0">
                <a:solidFill>
                  <a:srgbClr val="F4F5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S봄바람체 2.0" panose="00000503030000020004" pitchFamily="2" charset="-127"/>
                <a:ea typeface="HS봄바람체 2.0" panose="00000503030000020004" pitchFamily="2" charset="-127"/>
                <a:cs typeface="+mj-cs"/>
              </a:defRPr>
            </a:lvl1pPr>
          </a:lstStyle>
          <a:p>
            <a:pPr>
              <a:defRPr/>
            </a:pPr>
            <a:r>
              <a:rPr lang="en-US" altLang="ko-KR" sz="4500" b="0" dirty="0">
                <a:solidFill>
                  <a:srgbClr val="F8CEB6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1. RISS </a:t>
            </a:r>
            <a:r>
              <a:rPr lang="ko-KR" altLang="en-US" sz="4500" b="0" dirty="0">
                <a:solidFill>
                  <a:srgbClr val="F8CEB6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메인 </a:t>
            </a:r>
            <a:r>
              <a:rPr lang="ko-KR" altLang="en-US" sz="4500" b="0" dirty="0">
                <a:solidFill>
                  <a:schemeClr val="bg1"/>
                </a:solidFill>
                <a:latin typeface="양진체 " panose="02020503000000000000" pitchFamily="18" charset="-127"/>
                <a:ea typeface="양진체 " panose="02020503000000000000" pitchFamily="18" charset="-127"/>
              </a:rPr>
              <a:t>페이지</a:t>
            </a:r>
          </a:p>
        </p:txBody>
      </p:sp>
      <p:sp>
        <p:nvSpPr>
          <p:cNvPr id="3" name="텍스트 개체 틀 4"/>
          <p:cNvSpPr>
            <a:spLocks noGrp="1"/>
          </p:cNvSpPr>
          <p:nvPr>
            <p:ph type="body" idx="1"/>
          </p:nvPr>
        </p:nvSpPr>
        <p:spPr>
          <a:xfrm>
            <a:off x="671513" y="4551363"/>
            <a:ext cx="6138862" cy="336550"/>
          </a:xfrm>
        </p:spPr>
        <p:txBody>
          <a:bodyPr/>
          <a:lstStyle/>
          <a:p>
            <a:pPr>
              <a:defRPr/>
            </a:pPr>
            <a:r>
              <a:rPr lang="en-US" altLang="ko-KR" dirty="0">
                <a:solidFill>
                  <a:srgbClr val="FFFFFF"/>
                </a:solidFill>
              </a:rPr>
              <a:t> RISS </a:t>
            </a:r>
            <a:r>
              <a:rPr lang="ko-KR" altLang="en-US" dirty="0">
                <a:solidFill>
                  <a:srgbClr val="FFFFFF"/>
                </a:solidFill>
              </a:rPr>
              <a:t>시작</a:t>
            </a:r>
            <a:r>
              <a:rPr lang="en-US" altLang="ko-KR" dirty="0">
                <a:solidFill>
                  <a:srgbClr val="FFFFFF"/>
                </a:solidFill>
              </a:rPr>
              <a:t>! </a:t>
            </a:r>
            <a:r>
              <a:rPr lang="ko-KR" altLang="en-US" dirty="0">
                <a:solidFill>
                  <a:srgbClr val="FFFFFF"/>
                </a:solidFill>
              </a:rPr>
              <a:t>새로운 </a:t>
            </a:r>
            <a:r>
              <a:rPr lang="en-US" altLang="ko-KR" dirty="0">
                <a:solidFill>
                  <a:srgbClr val="FFFFFF"/>
                </a:solidFill>
              </a:rPr>
              <a:t>RISS</a:t>
            </a:r>
            <a:r>
              <a:rPr lang="ko-KR" altLang="en-US" dirty="0">
                <a:solidFill>
                  <a:srgbClr val="FFFFFF"/>
                </a:solidFill>
              </a:rPr>
              <a:t>의 메인 페이지 기능을 알아보아요</a:t>
            </a:r>
          </a:p>
        </p:txBody>
      </p:sp>
    </p:spTree>
  </p:cSld>
  <p:clrMapOvr>
    <a:masterClrMapping/>
  </p:clrMapOvr>
  <p:transition spd="med">
    <p:pull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81D0EFEF-585C-4057-9A40-CE8C675B92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705" y="1294347"/>
            <a:ext cx="4968004" cy="2566700"/>
          </a:xfrm>
          <a:prstGeom prst="rect">
            <a:avLst/>
          </a:prstGeom>
        </p:spPr>
      </p:pic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해외전자정보 검색결과</a:t>
            </a:r>
          </a:p>
        </p:txBody>
      </p:sp>
      <p:sp>
        <p:nvSpPr>
          <p:cNvPr id="12" name="모서리가 둥근 직사각형 14">
            <a:extLst>
              <a:ext uri="{FF2B5EF4-FFF2-40B4-BE49-F238E27FC236}">
                <a16:creationId xmlns:a16="http://schemas.microsoft.com/office/drawing/2014/main" id="{0601B52C-87E6-4D2A-8164-9BB1726CECD8}"/>
              </a:ext>
            </a:extLst>
          </p:cNvPr>
          <p:cNvSpPr/>
          <p:nvPr/>
        </p:nvSpPr>
        <p:spPr>
          <a:xfrm>
            <a:off x="971600" y="2780928"/>
            <a:ext cx="792088" cy="916077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9" name="내용 개체 틀 1">
            <a:extLst>
              <a:ext uri="{FF2B5EF4-FFF2-40B4-BE49-F238E27FC236}">
                <a16:creationId xmlns:a16="http://schemas.microsoft.com/office/drawing/2014/main" id="{0C226A3A-1243-4462-8E31-220EBEA9416D}"/>
              </a:ext>
            </a:extLst>
          </p:cNvPr>
          <p:cNvSpPr txBox="1">
            <a:spLocks/>
          </p:cNvSpPr>
          <p:nvPr/>
        </p:nvSpPr>
        <p:spPr>
          <a:xfrm>
            <a:off x="6195812" y="4519402"/>
            <a:ext cx="2486944" cy="1316700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romanUcPeriod"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  <a:defRPr/>
            </a:pPr>
            <a:r>
              <a:rPr lang="en-US" altLang="ko-KR" sz="1800" dirty="0"/>
              <a:t>2.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주제</a:t>
            </a: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,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주제어</a:t>
            </a: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,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초록</a:t>
            </a:r>
            <a:r>
              <a:rPr lang="en-US" altLang="ko-KR" sz="1800" dirty="0"/>
              <a:t> </a:t>
            </a:r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등을 확인 할 수 있습니다</a:t>
            </a:r>
            <a:r>
              <a:rPr lang="en-US" altLang="ko-KR" sz="1800" dirty="0"/>
              <a:t>.</a:t>
            </a:r>
            <a:endParaRPr lang="ko-KR" altLang="en-US" sz="1800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EB3791F7-5D9E-4AD0-A156-E6CDA0553F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612" y="3903013"/>
            <a:ext cx="4829967" cy="2278187"/>
          </a:xfrm>
          <a:prstGeom prst="rect">
            <a:avLst/>
          </a:prstGeom>
        </p:spPr>
      </p:pic>
      <p:sp>
        <p:nvSpPr>
          <p:cNvPr id="21" name="모서리가 둥근 직사각형 14">
            <a:extLst>
              <a:ext uri="{FF2B5EF4-FFF2-40B4-BE49-F238E27FC236}">
                <a16:creationId xmlns:a16="http://schemas.microsoft.com/office/drawing/2014/main" id="{8C849133-4D06-4FE5-B8F9-58EF12EE7628}"/>
              </a:ext>
            </a:extLst>
          </p:cNvPr>
          <p:cNvSpPr/>
          <p:nvPr/>
        </p:nvSpPr>
        <p:spPr>
          <a:xfrm>
            <a:off x="1475655" y="4509120"/>
            <a:ext cx="4063923" cy="1672080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2" name="내용 개체 틀 1">
            <a:extLst>
              <a:ext uri="{FF2B5EF4-FFF2-40B4-BE49-F238E27FC236}">
                <a16:creationId xmlns:a16="http://schemas.microsoft.com/office/drawing/2014/main" id="{7CD64A90-887B-49F9-9B11-46FC3D8EEF67}"/>
              </a:ext>
            </a:extLst>
          </p:cNvPr>
          <p:cNvSpPr txBox="1">
            <a:spLocks/>
          </p:cNvSpPr>
          <p:nvPr/>
        </p:nvSpPr>
        <p:spPr>
          <a:xfrm>
            <a:off x="6156176" y="1772815"/>
            <a:ext cx="2715026" cy="2088232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romanUcPeriod"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altLang="ko-KR" sz="1800" dirty="0"/>
              <a:t>1.</a:t>
            </a:r>
            <a:r>
              <a:rPr lang="ko-KR" altLang="en-US" sz="1800" dirty="0"/>
              <a:t>이용자의 </a:t>
            </a:r>
            <a:br>
              <a:rPr lang="en-US" altLang="ko-KR" sz="1800" dirty="0"/>
            </a:b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“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소속기관</a:t>
            </a: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”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및 </a:t>
            </a: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“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신분</a:t>
            </a:r>
            <a:r>
              <a:rPr lang="en-US" altLang="ko-KR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” </a:t>
            </a:r>
            <a:r>
              <a:rPr lang="ko-KR" altLang="en-US" sz="1800" dirty="0"/>
              <a:t>에</a:t>
            </a:r>
            <a:endParaRPr lang="en-US" altLang="ko-KR" sz="1800" dirty="0"/>
          </a:p>
          <a:p>
            <a:pPr marL="0" indent="0">
              <a:buNone/>
              <a:defRPr/>
            </a:pPr>
            <a:r>
              <a:rPr lang="ko-KR" altLang="en-US" sz="1800" dirty="0"/>
              <a:t> 따라</a:t>
            </a:r>
            <a:r>
              <a:rPr lang="en-US" altLang="ko-KR" sz="1800" dirty="0"/>
              <a:t>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원문보기</a:t>
            </a:r>
            <a:r>
              <a:rPr lang="ko-KR" altLang="en-US" sz="1800" dirty="0"/>
              <a:t>가 가능합니다</a:t>
            </a:r>
            <a:r>
              <a:rPr lang="en-US" altLang="ko-KR" sz="1800" dirty="0"/>
              <a:t>.</a:t>
            </a:r>
          </a:p>
          <a:p>
            <a:pPr marL="0" indent="0">
              <a:buFont typeface="+mj-lt"/>
              <a:buNone/>
              <a:defRPr/>
            </a:pPr>
            <a:r>
              <a:rPr lang="en-US" altLang="ko-KR" sz="1800" dirty="0"/>
              <a:t> </a:t>
            </a:r>
            <a:br>
              <a:rPr lang="en-US" altLang="ko-KR" sz="1800" dirty="0"/>
            </a:br>
            <a:r>
              <a:rPr lang="ko-KR" altLang="en-US" sz="1800" dirty="0"/>
              <a:t>권한이 맞지 않는 경우</a:t>
            </a:r>
            <a:r>
              <a:rPr lang="en-US" altLang="ko-KR" sz="1800" dirty="0"/>
              <a:t>, </a:t>
            </a:r>
            <a:br>
              <a:rPr lang="en-US" altLang="ko-KR" sz="1800" dirty="0"/>
            </a:br>
            <a:r>
              <a:rPr lang="en-US" altLang="ko-KR" sz="1800" dirty="0"/>
              <a:t>DB</a:t>
            </a:r>
            <a:r>
              <a:rPr lang="ko-KR" altLang="en-US" sz="1800" dirty="0"/>
              <a:t>명이 비활성화 됩니다</a:t>
            </a:r>
            <a:r>
              <a:rPr lang="en-US" altLang="ko-KR" sz="1800" dirty="0"/>
              <a:t>. </a:t>
            </a:r>
          </a:p>
          <a:p>
            <a:pPr marL="0" indent="0">
              <a:buFont typeface="+mj-lt"/>
              <a:buNone/>
              <a:defRPr/>
            </a:pP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0599340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A9F371AE-3520-4DAC-8A52-F68A088850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491" t="28486" r="29478" b="34808"/>
          <a:stretch/>
        </p:blipFill>
        <p:spPr bwMode="auto">
          <a:xfrm>
            <a:off x="982165" y="1511936"/>
            <a:ext cx="5472531" cy="26882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해외전자정보 검색 결과</a:t>
            </a:r>
          </a:p>
        </p:txBody>
      </p:sp>
      <p:sp>
        <p:nvSpPr>
          <p:cNvPr id="10" name="모서리가 둥근 직사각형 14">
            <a:extLst>
              <a:ext uri="{FF2B5EF4-FFF2-40B4-BE49-F238E27FC236}">
                <a16:creationId xmlns:a16="http://schemas.microsoft.com/office/drawing/2014/main" id="{9333195A-2B13-456C-8B79-BC41FDE7470D}"/>
              </a:ext>
            </a:extLst>
          </p:cNvPr>
          <p:cNvSpPr/>
          <p:nvPr/>
        </p:nvSpPr>
        <p:spPr>
          <a:xfrm>
            <a:off x="1287574" y="2225342"/>
            <a:ext cx="2564346" cy="843618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5" name="모서리가 둥근 직사각형 14">
            <a:extLst>
              <a:ext uri="{FF2B5EF4-FFF2-40B4-BE49-F238E27FC236}">
                <a16:creationId xmlns:a16="http://schemas.microsoft.com/office/drawing/2014/main" id="{B9478CBF-ACCD-45E2-88E4-374AAB3D4F71}"/>
              </a:ext>
            </a:extLst>
          </p:cNvPr>
          <p:cNvSpPr/>
          <p:nvPr/>
        </p:nvSpPr>
        <p:spPr>
          <a:xfrm>
            <a:off x="2699792" y="3661718"/>
            <a:ext cx="828092" cy="359014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7" name="내용 개체 틀 1">
            <a:extLst>
              <a:ext uri="{FF2B5EF4-FFF2-40B4-BE49-F238E27FC236}">
                <a16:creationId xmlns:a16="http://schemas.microsoft.com/office/drawing/2014/main" id="{AD6EAFB7-8E17-4547-A0DB-84BC849E7574}"/>
              </a:ext>
            </a:extLst>
          </p:cNvPr>
          <p:cNvSpPr txBox="1">
            <a:spLocks/>
          </p:cNvSpPr>
          <p:nvPr/>
        </p:nvSpPr>
        <p:spPr>
          <a:xfrm>
            <a:off x="6454696" y="1628799"/>
            <a:ext cx="2440193" cy="4248473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342900" indent="-3429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romanUcPeriod"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  <a:defRPr/>
            </a:pPr>
            <a:endParaRPr lang="en-US" altLang="ko-KR" sz="1800" dirty="0"/>
          </a:p>
          <a:p>
            <a:pPr marL="0" indent="0">
              <a:buNone/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자료이용</a:t>
            </a:r>
            <a:endParaRPr lang="en-US" altLang="ko-KR" sz="1800" dirty="0"/>
          </a:p>
          <a:p>
            <a:pPr marL="0" indent="0">
              <a:buNone/>
              <a:defRPr/>
            </a:pPr>
            <a:r>
              <a:rPr lang="ko-KR" altLang="en-US" sz="1800" dirty="0"/>
              <a:t> </a:t>
            </a:r>
            <a:r>
              <a:rPr lang="en-US" altLang="ko-KR" sz="1800" dirty="0"/>
              <a:t>- </a:t>
            </a:r>
            <a:r>
              <a:rPr lang="ko-KR" altLang="en-US" sz="1800" dirty="0"/>
              <a:t>원문보기</a:t>
            </a:r>
            <a:endParaRPr lang="en-US" altLang="ko-KR" sz="1800" dirty="0"/>
          </a:p>
          <a:p>
            <a:pPr marL="0" indent="0">
              <a:buNone/>
              <a:defRPr/>
            </a:pPr>
            <a:r>
              <a:rPr lang="en-US" altLang="ko-KR" sz="1800" dirty="0"/>
              <a:t> - </a:t>
            </a:r>
            <a:r>
              <a:rPr lang="ko-KR" altLang="en-US" sz="1800" dirty="0"/>
              <a:t>초록보기</a:t>
            </a:r>
            <a:endParaRPr lang="en-US" altLang="ko-KR" sz="1800" dirty="0"/>
          </a:p>
          <a:p>
            <a:pPr marL="0" indent="0">
              <a:buNone/>
              <a:defRPr/>
            </a:pPr>
            <a:r>
              <a:rPr lang="en-US" altLang="ko-KR" sz="1800" dirty="0"/>
              <a:t> - </a:t>
            </a:r>
            <a:r>
              <a:rPr lang="ko-KR" altLang="en-US" sz="1800" dirty="0"/>
              <a:t>무료복사신청</a:t>
            </a:r>
            <a:br>
              <a:rPr lang="en-US" altLang="ko-KR" sz="1800" dirty="0"/>
            </a:br>
            <a:r>
              <a:rPr lang="en-US" altLang="ko-KR" sz="1800" dirty="0"/>
              <a:t>   (FRIC</a:t>
            </a:r>
            <a:r>
              <a:rPr lang="ko-KR" altLang="en-US" sz="1800" dirty="0"/>
              <a:t>자료신청</a:t>
            </a:r>
            <a:r>
              <a:rPr lang="en-US" altLang="ko-KR" sz="1800" dirty="0"/>
              <a:t>)</a:t>
            </a:r>
          </a:p>
          <a:p>
            <a:pPr marL="0" indent="0">
              <a:buNone/>
              <a:defRPr/>
            </a:pPr>
            <a:r>
              <a:rPr lang="en-US" altLang="ko-KR" sz="1800" dirty="0"/>
              <a:t> - </a:t>
            </a:r>
            <a:r>
              <a:rPr lang="ko-KR" altLang="en-US" sz="1800" dirty="0" err="1"/>
              <a:t>무료원문보기</a:t>
            </a:r>
            <a:br>
              <a:rPr lang="en-US" altLang="ko-KR" sz="1800" dirty="0"/>
            </a:br>
            <a:r>
              <a:rPr lang="en-US" altLang="ko-KR" sz="1800" dirty="0"/>
              <a:t>   (OA</a:t>
            </a:r>
            <a:r>
              <a:rPr lang="ko-KR" altLang="en-US" sz="1800" dirty="0"/>
              <a:t>수집자료</a:t>
            </a:r>
            <a:r>
              <a:rPr lang="en-US" altLang="ko-KR" sz="1800" dirty="0"/>
              <a:t>)</a:t>
            </a:r>
          </a:p>
          <a:p>
            <a:pPr marL="0" indent="0">
              <a:buNone/>
              <a:defRPr/>
            </a:pPr>
            <a:r>
              <a:rPr lang="en-US" altLang="ko-KR" sz="1800" dirty="0"/>
              <a:t> - Impact Factor(JCR)</a:t>
            </a:r>
          </a:p>
          <a:p>
            <a:pPr marL="0" indent="0">
              <a:buNone/>
              <a:defRPr/>
            </a:pPr>
            <a:endParaRPr lang="en-US" altLang="ko-KR" sz="1800" dirty="0"/>
          </a:p>
          <a:p>
            <a:pPr marL="0" indent="0">
              <a:buNone/>
              <a:defRPr/>
            </a:pP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endParaRPr lang="en-US" altLang="ko-KR" sz="1800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0086D92E-63AC-4307-8B0C-872BC1CC61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013" t="57907" r="4325" b="4529"/>
          <a:stretch/>
        </p:blipFill>
        <p:spPr>
          <a:xfrm>
            <a:off x="966696" y="4201265"/>
            <a:ext cx="5518083" cy="1152128"/>
          </a:xfrm>
          <a:prstGeom prst="rect">
            <a:avLst/>
          </a:prstGeom>
        </p:spPr>
      </p:pic>
      <p:sp>
        <p:nvSpPr>
          <p:cNvPr id="19" name="모서리가 둥근 직사각형 14">
            <a:extLst>
              <a:ext uri="{FF2B5EF4-FFF2-40B4-BE49-F238E27FC236}">
                <a16:creationId xmlns:a16="http://schemas.microsoft.com/office/drawing/2014/main" id="{24263B38-8EE2-49EE-A69A-8B59FB14754B}"/>
              </a:ext>
            </a:extLst>
          </p:cNvPr>
          <p:cNvSpPr/>
          <p:nvPr/>
        </p:nvSpPr>
        <p:spPr>
          <a:xfrm>
            <a:off x="1989789" y="4973530"/>
            <a:ext cx="936104" cy="380932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64368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AF98348-F9A4-48EC-A0F4-0CB401BC6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167115"/>
            <a:ext cx="6560926" cy="4710157"/>
          </a:xfrm>
          <a:prstGeom prst="rect">
            <a:avLst/>
          </a:prstGeom>
        </p:spPr>
      </p:pic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검색결과 좁혀 보기</a:t>
            </a:r>
          </a:p>
        </p:txBody>
      </p:sp>
      <p:sp>
        <p:nvSpPr>
          <p:cNvPr id="12" name="모서리가 둥근 직사각형 14">
            <a:extLst>
              <a:ext uri="{FF2B5EF4-FFF2-40B4-BE49-F238E27FC236}">
                <a16:creationId xmlns:a16="http://schemas.microsoft.com/office/drawing/2014/main" id="{0601B52C-87E6-4D2A-8164-9BB1726CECD8}"/>
              </a:ext>
            </a:extLst>
          </p:cNvPr>
          <p:cNvSpPr/>
          <p:nvPr/>
        </p:nvSpPr>
        <p:spPr>
          <a:xfrm>
            <a:off x="146147" y="1828690"/>
            <a:ext cx="1350214" cy="4120589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8" name="내용 개체 틀 1">
            <a:extLst>
              <a:ext uri="{FF2B5EF4-FFF2-40B4-BE49-F238E27FC236}">
                <a16:creationId xmlns:a16="http://schemas.microsoft.com/office/drawing/2014/main" id="{83ADF59A-961F-4A00-A831-0A9FBCE2048A}"/>
              </a:ext>
            </a:extLst>
          </p:cNvPr>
          <p:cNvSpPr txBox="1">
            <a:spLocks/>
          </p:cNvSpPr>
          <p:nvPr/>
        </p:nvSpPr>
        <p:spPr>
          <a:xfrm>
            <a:off x="6732929" y="2035687"/>
            <a:ext cx="2455473" cy="1661318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romanUcPeriod"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  <a:defRPr/>
            </a:pPr>
            <a:r>
              <a:rPr lang="en-US" altLang="ko-KR" sz="1800" dirty="0"/>
              <a:t>1.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검색 결과 </a:t>
            </a:r>
            <a:r>
              <a:rPr lang="ko-KR" altLang="en-US" sz="1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좁혀보기</a:t>
            </a:r>
            <a:r>
              <a:rPr lang="ko-KR" altLang="en-US" sz="1800" dirty="0" err="1"/>
              <a:t>를</a:t>
            </a:r>
            <a:r>
              <a:rPr lang="ko-KR" altLang="en-US" sz="1800" dirty="0"/>
              <a:t> 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통하여  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원하는 항목</a:t>
            </a:r>
            <a:r>
              <a:rPr lang="ko-KR" altLang="en-US" sz="1800" dirty="0"/>
              <a:t>만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선택</a:t>
            </a:r>
            <a:r>
              <a:rPr lang="ko-KR" altLang="en-US" sz="1800" dirty="0"/>
              <a:t> 후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재 검색</a:t>
            </a:r>
            <a:r>
              <a:rPr lang="ko-KR" altLang="en-US" sz="1800" dirty="0"/>
              <a:t>할 수 있습니다</a:t>
            </a:r>
            <a:r>
              <a:rPr lang="en-US" altLang="ko-KR" sz="1800" dirty="0"/>
              <a:t>.</a:t>
            </a:r>
          </a:p>
        </p:txBody>
      </p:sp>
      <p:sp>
        <p:nvSpPr>
          <p:cNvPr id="19" name="내용 개체 틀 1">
            <a:extLst>
              <a:ext uri="{FF2B5EF4-FFF2-40B4-BE49-F238E27FC236}">
                <a16:creationId xmlns:a16="http://schemas.microsoft.com/office/drawing/2014/main" id="{0C226A3A-1243-4462-8E31-220EBEA9416D}"/>
              </a:ext>
            </a:extLst>
          </p:cNvPr>
          <p:cNvSpPr txBox="1">
            <a:spLocks/>
          </p:cNvSpPr>
          <p:nvPr/>
        </p:nvSpPr>
        <p:spPr>
          <a:xfrm>
            <a:off x="6657056" y="3903013"/>
            <a:ext cx="2486944" cy="1316700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romanUcPeriod"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  <a:defRPr/>
            </a:pPr>
            <a:r>
              <a:rPr lang="en-US" altLang="ko-KR" sz="1800" dirty="0"/>
              <a:t>2.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자료명</a:t>
            </a:r>
            <a:r>
              <a:rPr lang="ko-KR" altLang="en-US" sz="1800" dirty="0"/>
              <a:t>을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클릭</a:t>
            </a:r>
            <a:r>
              <a:rPr lang="ko-KR" altLang="en-US" sz="1800" dirty="0"/>
              <a:t>하면</a:t>
            </a:r>
            <a:r>
              <a:rPr lang="en-US" altLang="ko-KR" sz="1800" dirty="0"/>
              <a:t> </a:t>
            </a:r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선택한 자료의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상세정보</a:t>
            </a:r>
            <a:r>
              <a:rPr lang="ko-KR" altLang="en-US" sz="1800" dirty="0"/>
              <a:t>를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 확인할 수 있습니다</a:t>
            </a:r>
            <a:r>
              <a:rPr lang="en-US" altLang="ko-KR" sz="1800" dirty="0"/>
              <a:t>.</a:t>
            </a:r>
            <a:endParaRPr lang="ko-KR" altLang="en-US" sz="1800" dirty="0"/>
          </a:p>
        </p:txBody>
      </p:sp>
      <p:sp>
        <p:nvSpPr>
          <p:cNvPr id="20" name="모서리가 둥근 직사각형 14">
            <a:extLst>
              <a:ext uri="{FF2B5EF4-FFF2-40B4-BE49-F238E27FC236}">
                <a16:creationId xmlns:a16="http://schemas.microsoft.com/office/drawing/2014/main" id="{05EECEB0-3508-47AE-9553-041D75DA2AB6}"/>
              </a:ext>
            </a:extLst>
          </p:cNvPr>
          <p:cNvSpPr/>
          <p:nvPr/>
        </p:nvSpPr>
        <p:spPr>
          <a:xfrm>
            <a:off x="1560860" y="2420889"/>
            <a:ext cx="3882939" cy="432048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3122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307FB499-B34F-461C-98A4-48256FD33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861" y="1605271"/>
            <a:ext cx="5833063" cy="3966919"/>
          </a:xfrm>
          <a:prstGeom prst="rect">
            <a:avLst/>
          </a:prstGeom>
        </p:spPr>
      </p:pic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상세보기</a:t>
            </a:r>
          </a:p>
        </p:txBody>
      </p:sp>
      <p:sp>
        <p:nvSpPr>
          <p:cNvPr id="12" name="모서리가 둥근 직사각형 14">
            <a:extLst>
              <a:ext uri="{FF2B5EF4-FFF2-40B4-BE49-F238E27FC236}">
                <a16:creationId xmlns:a16="http://schemas.microsoft.com/office/drawing/2014/main" id="{0601B52C-87E6-4D2A-8164-9BB1726CECD8}"/>
              </a:ext>
            </a:extLst>
          </p:cNvPr>
          <p:cNvSpPr/>
          <p:nvPr/>
        </p:nvSpPr>
        <p:spPr>
          <a:xfrm>
            <a:off x="374861" y="5252728"/>
            <a:ext cx="1748867" cy="319461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0" name="모서리가 둥근 직사각형 14">
            <a:extLst>
              <a:ext uri="{FF2B5EF4-FFF2-40B4-BE49-F238E27FC236}">
                <a16:creationId xmlns:a16="http://schemas.microsoft.com/office/drawing/2014/main" id="{05EECEB0-3508-47AE-9553-041D75DA2AB6}"/>
              </a:ext>
            </a:extLst>
          </p:cNvPr>
          <p:cNvSpPr/>
          <p:nvPr/>
        </p:nvSpPr>
        <p:spPr>
          <a:xfrm>
            <a:off x="5279225" y="5252727"/>
            <a:ext cx="928699" cy="319462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0" name="내용 개체 틀 1">
            <a:extLst>
              <a:ext uri="{FF2B5EF4-FFF2-40B4-BE49-F238E27FC236}">
                <a16:creationId xmlns:a16="http://schemas.microsoft.com/office/drawing/2014/main" id="{126D9F6F-6644-4736-8CAC-F6FB79124858}"/>
              </a:ext>
            </a:extLst>
          </p:cNvPr>
          <p:cNvSpPr txBox="1">
            <a:spLocks/>
          </p:cNvSpPr>
          <p:nvPr/>
        </p:nvSpPr>
        <p:spPr>
          <a:xfrm>
            <a:off x="6228599" y="1762538"/>
            <a:ext cx="2643018" cy="1522445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romanUcPeriod"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+mj-lt"/>
              <a:buAutoNum type="arabicPeriod"/>
              <a:defRPr/>
            </a:pPr>
            <a:r>
              <a:rPr lang="ko-KR" altLang="en-US" sz="1800" dirty="0"/>
              <a:t>자료의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원문</a:t>
            </a:r>
            <a:r>
              <a:rPr lang="ko-KR" altLang="en-US" sz="1800" dirty="0"/>
              <a:t>을 보거나</a:t>
            </a:r>
            <a:r>
              <a:rPr lang="en-US" altLang="ko-KR" sz="1800" dirty="0"/>
              <a:t>,</a:t>
            </a: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en-US" altLang="ko-KR" sz="1800" dirty="0"/>
              <a:t>   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인용하기</a:t>
            </a:r>
            <a:r>
              <a:rPr lang="ko-KR" altLang="en-US" sz="1800" dirty="0"/>
              <a:t> 를 통하여 </a:t>
            </a:r>
            <a:endParaRPr lang="en-US" altLang="ko-KR" sz="1800" dirty="0"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ko-KR" altLang="en-US" sz="1800" dirty="0"/>
              <a:t>     원하는 곳에 정보를 </a:t>
            </a:r>
            <a:endParaRPr lang="en-US" altLang="ko-KR" sz="1800" dirty="0"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en-US" altLang="ko-KR" sz="1800" dirty="0"/>
              <a:t>     </a:t>
            </a:r>
            <a:r>
              <a:rPr lang="ko-KR" altLang="en-US" sz="1800" dirty="0" err="1"/>
              <a:t>붙여넣을</a:t>
            </a:r>
            <a:r>
              <a:rPr lang="ko-KR" altLang="en-US" sz="1800" dirty="0"/>
              <a:t> 수 있습니다</a:t>
            </a:r>
            <a:r>
              <a:rPr lang="en-US" altLang="ko-KR" sz="1800" dirty="0"/>
              <a:t>.</a:t>
            </a:r>
          </a:p>
        </p:txBody>
      </p:sp>
      <p:sp>
        <p:nvSpPr>
          <p:cNvPr id="11" name="내용 개체 틀 2">
            <a:extLst>
              <a:ext uri="{FF2B5EF4-FFF2-40B4-BE49-F238E27FC236}">
                <a16:creationId xmlns:a16="http://schemas.microsoft.com/office/drawing/2014/main" id="{B00EF32F-A0CC-4135-8AA8-9F4C21E6A37E}"/>
              </a:ext>
            </a:extLst>
          </p:cNvPr>
          <p:cNvSpPr txBox="1">
            <a:spLocks/>
          </p:cNvSpPr>
          <p:nvPr/>
        </p:nvSpPr>
        <p:spPr>
          <a:xfrm>
            <a:off x="6278181" y="3597120"/>
            <a:ext cx="2781031" cy="1816137"/>
          </a:xfrm>
        </p:spPr>
        <p:txBody>
          <a:bodyPr>
            <a:noAutofit/>
          </a:bodyPr>
          <a:lstStyle>
            <a:lvl1pPr marL="342900" indent="-3429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2.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자료의 정보를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다양한 형태로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내보내거나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endParaRPr lang="en-US" altLang="ko-KR" sz="1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SNS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로  </a:t>
            </a:r>
            <a:r>
              <a:rPr lang="ko-KR" altLang="en-US" sz="1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7F399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공유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할 수 있습니다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0750E943-3871-4010-BEAC-8973F1C21647}"/>
              </a:ext>
            </a:extLst>
          </p:cNvPr>
          <p:cNvSpPr/>
          <p:nvPr/>
        </p:nvSpPr>
        <p:spPr>
          <a:xfrm>
            <a:off x="246174" y="5164415"/>
            <a:ext cx="216023" cy="176624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1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16D4ED9D-F6C5-40A4-888B-9F32E690FD42}"/>
              </a:ext>
            </a:extLst>
          </p:cNvPr>
          <p:cNvSpPr/>
          <p:nvPr/>
        </p:nvSpPr>
        <p:spPr>
          <a:xfrm>
            <a:off x="5086623" y="5164414"/>
            <a:ext cx="216023" cy="176624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b="1" dirty="0">
                <a:solidFill>
                  <a:schemeClr val="tx1"/>
                </a:solidFill>
              </a:rPr>
              <a:t>2</a:t>
            </a:r>
            <a:endParaRPr lang="ko-KR" altLang="en-US" sz="105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11576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3"/>
          <p:cNvSpPr>
            <a:spLocks noGrp="1"/>
          </p:cNvSpPr>
          <p:nvPr>
            <p:ph type="title"/>
          </p:nvPr>
        </p:nvSpPr>
        <p:spPr>
          <a:xfrm>
            <a:off x="622968" y="3637585"/>
            <a:ext cx="7837463" cy="962025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5. DB </a:t>
            </a:r>
            <a:r>
              <a:rPr lang="ko-KR" altLang="en-US" dirty="0">
                <a:solidFill>
                  <a:schemeClr val="accent5">
                    <a:lumMod val="75000"/>
                  </a:schemeClr>
                </a:solidFill>
              </a:rPr>
              <a:t>이용권한</a:t>
            </a:r>
            <a:endParaRPr lang="ko-KR" altLang="en-US" dirty="0">
              <a:solidFill>
                <a:srgbClr val="FFFFFF"/>
              </a:solidFill>
            </a:endParaRPr>
          </a:p>
        </p:txBody>
      </p:sp>
      <p:sp>
        <p:nvSpPr>
          <p:cNvPr id="10" name="텍스트 개체 틀 4"/>
          <p:cNvSpPr>
            <a:spLocks noGrp="1"/>
          </p:cNvSpPr>
          <p:nvPr>
            <p:ph type="body" idx="1"/>
          </p:nvPr>
        </p:nvSpPr>
        <p:spPr>
          <a:xfrm>
            <a:off x="622969" y="4580079"/>
            <a:ext cx="6138862" cy="252413"/>
          </a:xfrm>
        </p:spPr>
        <p:txBody>
          <a:bodyPr/>
          <a:lstStyle/>
          <a:p>
            <a:pPr>
              <a:defRPr/>
            </a:pPr>
            <a:r>
              <a:rPr lang="en-US" altLang="ko-KR" dirty="0">
                <a:solidFill>
                  <a:srgbClr val="FFFFFF"/>
                </a:solidFill>
              </a:rPr>
              <a:t>RISS</a:t>
            </a:r>
            <a:r>
              <a:rPr lang="ko-KR" altLang="en-US" dirty="0">
                <a:solidFill>
                  <a:srgbClr val="FFFFFF"/>
                </a:solidFill>
              </a:rPr>
              <a:t>로그인 내 이용권한을 확인해보세요</a:t>
            </a:r>
          </a:p>
        </p:txBody>
      </p:sp>
    </p:spTree>
    <p:extLst>
      <p:ext uri="{BB962C8B-B14F-4D97-AF65-F5344CB8AC3E}">
        <p14:creationId xmlns:p14="http://schemas.microsoft.com/office/powerpoint/2010/main" val="2413327029"/>
      </p:ext>
    </p:extLst>
  </p:cSld>
  <p:clrMapOvr>
    <a:masterClrMapping/>
  </p:clrMapOvr>
  <p:transition spd="med">
    <p:pull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4294967295"/>
          </p:nvPr>
        </p:nvSpPr>
        <p:spPr>
          <a:xfrm>
            <a:off x="971600" y="5517232"/>
            <a:ext cx="7059644" cy="936104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Font typeface="+mj-lt"/>
              <a:buNone/>
              <a:defRPr/>
            </a:pPr>
            <a:r>
              <a:rPr lang="en-US" altLang="ko-KR" sz="1800" dirty="0">
                <a:solidFill>
                  <a:schemeClr val="accent1">
                    <a:lumMod val="7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</a:t>
            </a:r>
            <a:r>
              <a:rPr lang="ko-KR" altLang="en-US" sz="1800" dirty="0">
                <a:solidFill>
                  <a:schemeClr val="accent1">
                    <a:lumMod val="7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전체학술</a:t>
            </a:r>
            <a:r>
              <a:rPr lang="en-US" altLang="ko-KR" sz="1800" dirty="0">
                <a:solidFill>
                  <a:schemeClr val="accent1">
                    <a:lumMod val="7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DB]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는 무로그인 기준 안내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Font typeface="+mj-lt"/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-&gt;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로그인 상태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en-US" altLang="ko-KR" sz="1800" dirty="0">
                <a:solidFill>
                  <a:schemeClr val="accent1">
                    <a:lumMod val="7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</a:t>
            </a:r>
            <a:r>
              <a:rPr lang="ko-KR" altLang="en-US" sz="1800" dirty="0" err="1">
                <a:solidFill>
                  <a:schemeClr val="accent1">
                    <a:lumMod val="7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더보기</a:t>
            </a:r>
            <a:r>
              <a:rPr lang="en-US" altLang="ko-KR" sz="1800" dirty="0">
                <a:solidFill>
                  <a:schemeClr val="accent1">
                    <a:lumMod val="7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]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이동하여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DB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이용 권한 상세 정보 확인  </a:t>
            </a:r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DB </a:t>
            </a:r>
            <a:r>
              <a:rPr lang="ko-KR" altLang="en-US" dirty="0"/>
              <a:t>이용 권한 안내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FCD4D2AA-E618-4794-B967-293C9EC1BC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848" y="1357653"/>
            <a:ext cx="7308304" cy="3956925"/>
          </a:xfrm>
          <a:prstGeom prst="rect">
            <a:avLst/>
          </a:prstGeom>
        </p:spPr>
      </p:pic>
      <p:sp>
        <p:nvSpPr>
          <p:cNvPr id="7" name="모서리가 둥근 직사각형 14">
            <a:extLst>
              <a:ext uri="{FF2B5EF4-FFF2-40B4-BE49-F238E27FC236}">
                <a16:creationId xmlns:a16="http://schemas.microsoft.com/office/drawing/2014/main" id="{CD218E55-EDA2-4FAD-9423-252BC2BDA990}"/>
              </a:ext>
            </a:extLst>
          </p:cNvPr>
          <p:cNvSpPr/>
          <p:nvPr/>
        </p:nvSpPr>
        <p:spPr>
          <a:xfrm>
            <a:off x="2627784" y="1375443"/>
            <a:ext cx="1152128" cy="325365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8" name="모서리가 둥근 직사각형 14">
            <a:extLst>
              <a:ext uri="{FF2B5EF4-FFF2-40B4-BE49-F238E27FC236}">
                <a16:creationId xmlns:a16="http://schemas.microsoft.com/office/drawing/2014/main" id="{9B981D5B-9AA5-4520-96C7-A53C2C570BBA}"/>
              </a:ext>
            </a:extLst>
          </p:cNvPr>
          <p:cNvSpPr/>
          <p:nvPr/>
        </p:nvSpPr>
        <p:spPr>
          <a:xfrm>
            <a:off x="4175956" y="4941168"/>
            <a:ext cx="792088" cy="301342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143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4294967295"/>
          </p:nvPr>
        </p:nvSpPr>
        <p:spPr>
          <a:xfrm>
            <a:off x="755576" y="5701296"/>
            <a:ext cx="7888488" cy="783997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Font typeface="+mj-lt"/>
              <a:buNone/>
              <a:defRPr/>
            </a:pP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* </a:t>
            </a:r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대학라이선스 사업으로 총 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56</a:t>
            </a:r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개 패키지의  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</a:t>
            </a:r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억여건의 콘텐츠를 이용 할 수 있습니다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Font typeface="+mj-lt"/>
              <a:buNone/>
              <a:defRPr/>
            </a:pP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-</a:t>
            </a:r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대학라이선스 사업 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</a:t>
            </a:r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교육부와 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KERIS</a:t>
            </a:r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가 운영하는 대학도서관 학술정보 이용권 구독지원 사업</a:t>
            </a:r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DB </a:t>
            </a:r>
            <a:r>
              <a:rPr lang="ko-KR" altLang="en-US" dirty="0"/>
              <a:t>이용 권한 안내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DA67840C-E763-4D73-B377-F60DFBA28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936" y="1268761"/>
            <a:ext cx="8032504" cy="4104455"/>
          </a:xfrm>
          <a:prstGeom prst="rect">
            <a:avLst/>
          </a:prstGeom>
        </p:spPr>
      </p:pic>
      <p:sp>
        <p:nvSpPr>
          <p:cNvPr id="7" name="모서리가 둥근 직사각형 14">
            <a:extLst>
              <a:ext uri="{FF2B5EF4-FFF2-40B4-BE49-F238E27FC236}">
                <a16:creationId xmlns:a16="http://schemas.microsoft.com/office/drawing/2014/main" id="{D645F465-554C-4903-81A3-F986541C3DA9}"/>
              </a:ext>
            </a:extLst>
          </p:cNvPr>
          <p:cNvSpPr/>
          <p:nvPr/>
        </p:nvSpPr>
        <p:spPr>
          <a:xfrm>
            <a:off x="2555776" y="1988840"/>
            <a:ext cx="1296144" cy="288032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8" name="모서리가 둥근 직사각형 14">
            <a:extLst>
              <a:ext uri="{FF2B5EF4-FFF2-40B4-BE49-F238E27FC236}">
                <a16:creationId xmlns:a16="http://schemas.microsoft.com/office/drawing/2014/main" id="{D07468E8-BE90-494F-9685-9CB1F066E551}"/>
              </a:ext>
            </a:extLst>
          </p:cNvPr>
          <p:cNvSpPr/>
          <p:nvPr/>
        </p:nvSpPr>
        <p:spPr>
          <a:xfrm>
            <a:off x="2987824" y="1119616"/>
            <a:ext cx="5883377" cy="648072"/>
          </a:xfrm>
          <a:prstGeom prst="roundRect">
            <a:avLst/>
          </a:prstGeom>
          <a:noFill/>
          <a:ln w="508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9" name="내용 개체 틀 1">
            <a:extLst>
              <a:ext uri="{FF2B5EF4-FFF2-40B4-BE49-F238E27FC236}">
                <a16:creationId xmlns:a16="http://schemas.microsoft.com/office/drawing/2014/main" id="{0A17EA79-2602-4F83-8352-6815AA7A219A}"/>
              </a:ext>
            </a:extLst>
          </p:cNvPr>
          <p:cNvSpPr txBox="1">
            <a:spLocks/>
          </p:cNvSpPr>
          <p:nvPr/>
        </p:nvSpPr>
        <p:spPr>
          <a:xfrm>
            <a:off x="2987824" y="1108871"/>
            <a:ext cx="5656240" cy="879969"/>
          </a:xfrm>
        </p:spPr>
        <p:txBody>
          <a:bodyPr>
            <a:noAutofit/>
          </a:bodyPr>
          <a:lstStyle>
            <a:lvl1pPr marL="342900" indent="-3429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Font typeface="+mj-lt"/>
              <a:buNone/>
              <a:defRPr/>
            </a:pPr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진한 바탕화면으로 구분된 소속기관별 이용 가능 시간과 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DB</a:t>
            </a:r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상세 정보 안내 참여기관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구독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 / </a:t>
            </a:r>
            <a:r>
              <a:rPr lang="ko-KR" altLang="en-US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비참여기관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sz="16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미구독</a:t>
            </a:r>
            <a:r>
              <a:rPr lang="en-US" altLang="ko-KR" sz="16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Font typeface="+mj-lt"/>
              <a:buNone/>
              <a:defRPr/>
            </a:pPr>
            <a:endParaRPr lang="ko-KR" altLang="en-US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719579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4294967295"/>
          </p:nvPr>
        </p:nvSpPr>
        <p:spPr>
          <a:xfrm>
            <a:off x="971600" y="5517232"/>
            <a:ext cx="7059644" cy="576064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Font typeface="+mj-lt"/>
              <a:buNone/>
              <a:defRPr/>
            </a:pPr>
            <a:r>
              <a:rPr lang="en-US" altLang="ko-KR" sz="1800" dirty="0">
                <a:solidFill>
                  <a:schemeClr val="accent1">
                    <a:lumMod val="7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</a:t>
            </a:r>
            <a:r>
              <a:rPr lang="ko-KR" altLang="en-US" sz="1800" dirty="0">
                <a:solidFill>
                  <a:schemeClr val="accent1">
                    <a:lumMod val="7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조건부 무료 </a:t>
            </a:r>
            <a:r>
              <a:rPr lang="en-US" altLang="ko-KR" sz="1800" dirty="0">
                <a:solidFill>
                  <a:schemeClr val="accent1">
                    <a:lumMod val="7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DB]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로그인한 계정으로 시간대별 이용 가능한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DB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확인 가능</a:t>
            </a:r>
            <a:r>
              <a:rPr lang="en-US" altLang="ko-KR" sz="1800" dirty="0">
                <a:solidFill>
                  <a:schemeClr val="accent1">
                    <a:lumMod val="75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endParaRPr lang="ko-KR" altLang="en-US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DB </a:t>
            </a:r>
            <a:r>
              <a:rPr lang="ko-KR" altLang="en-US" dirty="0"/>
              <a:t>이용 권한 안내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8D9576B9-0FCC-4971-BBA4-7CCAF17C34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264" y="1315685"/>
            <a:ext cx="7364315" cy="405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0695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DE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6" name="내용 개체 틀 2"/>
          <p:cNvSpPr txBox="1">
            <a:spLocks noChangeArrowheads="1"/>
          </p:cNvSpPr>
          <p:nvPr/>
        </p:nvSpPr>
        <p:spPr bwMode="auto">
          <a:xfrm>
            <a:off x="2228850" y="4367213"/>
            <a:ext cx="5208588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None/>
            </a:pPr>
            <a:endParaRPr lang="en-US" altLang="ko-KR" sz="1500">
              <a:solidFill>
                <a:srgbClr val="252C41"/>
              </a:solidFill>
              <a:latin typeface="경기천년제목 Medium" pitchFamily="18" charset="-127"/>
              <a:ea typeface="경기천년제목 Medium" pitchFamily="18" charset="-127"/>
            </a:endParaRPr>
          </a:p>
        </p:txBody>
      </p:sp>
      <p:graphicFrame>
        <p:nvGraphicFramePr>
          <p:cNvPr id="8" name="내용 개체 틀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87328607"/>
              </p:ext>
            </p:extLst>
          </p:nvPr>
        </p:nvGraphicFramePr>
        <p:xfrm>
          <a:off x="395536" y="1484784"/>
          <a:ext cx="8365369" cy="4635893"/>
        </p:xfrm>
        <a:graphic>
          <a:graphicData uri="http://schemas.openxmlformats.org/drawingml/2006/table">
            <a:tbl>
              <a:tblPr firstRow="1" first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{5A111915-BE36-4E01-A7E5-04B1672EAD32}</a:tableStyleId>
              </a:tblPr>
              <a:tblGrid>
                <a:gridCol w="1218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92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477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34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구분</a:t>
                      </a:r>
                      <a:endParaRPr lang="ko-KR" altLang="en-US" sz="1000" b="1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DB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명</a:t>
                      </a:r>
                      <a:endParaRPr lang="ko-KR" altLang="en-US" sz="1000" b="1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DB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개요</a:t>
                      </a:r>
                      <a:endParaRPr lang="ko-KR" altLang="en-US" sz="1000" b="1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7008">
                <a:tc rowSpan="9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RISS</a:t>
                      </a: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구독 </a:t>
                      </a:r>
                      <a:r>
                        <a:rPr 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DB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Annual Reviews</a:t>
                      </a:r>
                      <a:endParaRPr lang="en-US" sz="1100" b="1" kern="0" spc="0" dirty="0">
                        <a:solidFill>
                          <a:srgbClr val="699B37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생물의학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물리학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SCIE IF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1,2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위 타이틀 등 중요도 높은 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51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종 저널 원문 제공</a:t>
                      </a: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6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AVON (Academic Video Online)</a:t>
                      </a:r>
                      <a:endParaRPr lang="en-US" sz="1100" b="1" kern="0" spc="0" dirty="0">
                        <a:solidFill>
                          <a:srgbClr val="699B37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전분야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6</a:t>
                      </a:r>
                      <a:r>
                        <a:rPr lang="ko-KR" altLang="en-US" sz="1000" kern="0" spc="0" dirty="0" err="1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만편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이상의 학술용 비디오 동영상 자료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(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다큐멘터리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교습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인터뷰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공연시황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뉴스 등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699B37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17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Bentham Science Pubishers Journals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Full Collection</a:t>
                      </a:r>
                      <a:endParaRPr lang="fr-FR" sz="1100" b="1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의약학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제약 연구 및 개발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의학 공학 등 분야의 저널 제공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75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Brill Journal Collection</a:t>
                      </a: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인문사회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인문사회과학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국제법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kern="0" spc="0" dirty="0" err="1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생물학등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저널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학술서 및 논문 제공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540955"/>
                  </a:ext>
                </a:extLst>
              </a:tr>
              <a:tr h="50700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De Gruyter Full Collection</a:t>
                      </a: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전분야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000" b="0" i="0" kern="120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인</a:t>
                      </a:r>
                      <a:r>
                        <a:rPr lang="en-US" altLang="ko-KR" sz="1000" b="0" i="0" kern="120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De Gruyter</a:t>
                      </a:r>
                      <a:r>
                        <a:rPr lang="ko-KR" altLang="en-US" sz="1000" b="0" i="0" kern="120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출판사에서 제공하는 </a:t>
                      </a:r>
                      <a:r>
                        <a:rPr lang="ko-KR" altLang="en-US" sz="1000" b="0" i="0" kern="1200" dirty="0" err="1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전주제</a:t>
                      </a:r>
                      <a:r>
                        <a:rPr lang="ko-KR" altLang="en-US" sz="1000" b="0" i="0" kern="120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 분야의 저널 제공</a:t>
                      </a:r>
                      <a:endParaRPr lang="ko-KR" altLang="en-US" sz="1000" kern="0" spc="0" dirty="0">
                        <a:solidFill>
                          <a:srgbClr val="699B37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8266470"/>
                  </a:ext>
                </a:extLst>
              </a:tr>
              <a:tr h="3623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Education Source</a:t>
                      </a:r>
                      <a:endParaRPr lang="en-US" sz="1100" b="1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교육학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4,500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여 종 이상의 저널 등 교육학 전분야 원문 제공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161895"/>
                  </a:ext>
                </a:extLst>
              </a:tr>
              <a:tr h="5558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EECT (Emerald Engineering,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 err="1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Computing&amp;Technology</a:t>
                      </a:r>
                      <a:r>
                        <a:rPr lang="en-US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Collection)</a:t>
                      </a:r>
                      <a:endParaRPr lang="en-US" sz="1100" b="1" kern="0" spc="0" dirty="0">
                        <a:solidFill>
                          <a:srgbClr val="FF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공학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기술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엔지니어링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컴퓨팅 및 기술 관련 저널 제공 </a:t>
                      </a:r>
                      <a:endParaRPr lang="ko-KR" altLang="en-US" sz="1000" kern="0" spc="0" dirty="0">
                        <a:solidFill>
                          <a:srgbClr val="699B37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931926"/>
                  </a:ext>
                </a:extLst>
              </a:tr>
              <a:tr h="50700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Emerald Specialist Collection</a:t>
                      </a:r>
                      <a:endParaRPr lang="en-US" sz="1100" b="1" kern="0" spc="0" dirty="0">
                        <a:solidFill>
                          <a:srgbClr val="699B37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회계금융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교육학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보건사회복지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도서관학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</a:t>
                      </a:r>
                      <a:endParaRPr lang="ko-KR" altLang="en-US" sz="1000" kern="0" spc="0" dirty="0">
                        <a:solidFill>
                          <a:srgbClr val="12A0B4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각 주제별 전문가를 위한 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113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종 저널의 초록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원문 제공</a:t>
                      </a:r>
                      <a:endParaRPr lang="ko-KR" altLang="en-US" sz="1000" kern="0" spc="0" dirty="0">
                        <a:solidFill>
                          <a:srgbClr val="699B37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94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GVRL </a:t>
                      </a:r>
                      <a:r>
                        <a:rPr lang="en-US" sz="1100" b="1" kern="0" spc="-8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(Gale Virtual Reference Library)</a:t>
                      </a:r>
                      <a:endParaRPr lang="en-US" sz="1100" b="1" kern="0" spc="-8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b="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전분야</a:t>
                      </a:r>
                      <a:r>
                        <a:rPr lang="en-US" altLang="ko-KR" sz="1000" b="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</a:t>
                      </a:r>
                      <a:r>
                        <a:rPr lang="ko-KR" altLang="en-US" sz="1000" b="0" kern="0" spc="0" baseline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en-US" altLang="ko-KR" sz="1000" b="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Gale </a:t>
                      </a:r>
                      <a:r>
                        <a:rPr lang="ko-KR" altLang="en-US" sz="1000" b="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출판사의 참고문헌 </a:t>
                      </a:r>
                      <a:r>
                        <a:rPr lang="en-US" altLang="ko-KR" sz="1000" b="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eBook </a:t>
                      </a:r>
                      <a:r>
                        <a:rPr lang="ko-KR" altLang="en-US" sz="1000" b="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원문</a:t>
                      </a:r>
                      <a:r>
                        <a:rPr lang="en-US" altLang="ko-KR" sz="1000" b="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000" b="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서지정보 제공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1078" name="Rectangle 1"/>
          <p:cNvSpPr>
            <a:spLocks noChangeArrowheads="1"/>
          </p:cNvSpPr>
          <p:nvPr/>
        </p:nvSpPr>
        <p:spPr bwMode="auto">
          <a:xfrm>
            <a:off x="2695575" y="2124075"/>
            <a:ext cx="138113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24</a:t>
            </a:r>
            <a:r>
              <a:rPr lang="ko-KR" altLang="en-US" dirty="0"/>
              <a:t>시간 이용 가능 </a:t>
            </a:r>
            <a:r>
              <a:rPr lang="en-US" altLang="ko-KR" dirty="0"/>
              <a:t>DB 1</a:t>
            </a:r>
            <a:endParaRPr lang="ko-KR" altLang="en-US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6" name="내용 개체 틀 2"/>
          <p:cNvSpPr txBox="1">
            <a:spLocks noChangeArrowheads="1"/>
          </p:cNvSpPr>
          <p:nvPr/>
        </p:nvSpPr>
        <p:spPr bwMode="auto">
          <a:xfrm>
            <a:off x="2228850" y="4367213"/>
            <a:ext cx="5208588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None/>
            </a:pPr>
            <a:endParaRPr lang="en-US" altLang="ko-KR" sz="1500">
              <a:solidFill>
                <a:srgbClr val="252C41"/>
              </a:solidFill>
              <a:latin typeface="경기천년제목 Medium" pitchFamily="18" charset="-127"/>
              <a:ea typeface="경기천년제목 Medium" pitchFamily="18" charset="-127"/>
            </a:endParaRPr>
          </a:p>
        </p:txBody>
      </p:sp>
      <p:graphicFrame>
        <p:nvGraphicFramePr>
          <p:cNvPr id="8" name="내용 개체 틀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73518248"/>
              </p:ext>
            </p:extLst>
          </p:nvPr>
        </p:nvGraphicFramePr>
        <p:xfrm>
          <a:off x="395536" y="1484784"/>
          <a:ext cx="8365369" cy="4752527"/>
        </p:xfrm>
        <a:graphic>
          <a:graphicData uri="http://schemas.openxmlformats.org/drawingml/2006/table">
            <a:tbl>
              <a:tblPr firstRow="1" first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{5A111915-BE36-4E01-A7E5-04B1672EAD32}</a:tableStyleId>
              </a:tblPr>
              <a:tblGrid>
                <a:gridCol w="1218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92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477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890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구분</a:t>
                      </a:r>
                      <a:endParaRPr lang="ko-KR" altLang="en-US" sz="1000" b="1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DB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명</a:t>
                      </a:r>
                      <a:endParaRPr lang="ko-KR" altLang="en-US" sz="1000" b="1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DB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개요</a:t>
                      </a:r>
                      <a:endParaRPr lang="ko-KR" altLang="en-US" sz="1000" b="1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815">
                <a:tc rowSpan="1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RISS</a:t>
                      </a: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구독 </a:t>
                      </a:r>
                      <a:r>
                        <a:rPr 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DB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JSTOR Life Sciences Collection</a:t>
                      </a:r>
                      <a:endParaRPr lang="en-US" sz="1100" b="1" kern="0" spc="0" dirty="0">
                        <a:solidFill>
                          <a:srgbClr val="699B37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자연과학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의약학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Life Sciences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분야 전자저널 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162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종 제공</a:t>
                      </a: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JSTOR </a:t>
                      </a:r>
                      <a:r>
                        <a:rPr lang="fr-FR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Arts &amp; Sciences VI+X II Collection</a:t>
                      </a:r>
                      <a:endParaRPr lang="en-US" sz="1100" b="1" kern="0" spc="0" dirty="0">
                        <a:solidFill>
                          <a:srgbClr val="699B37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전분야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000" kern="0" spc="0" dirty="0" err="1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전주제분야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141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종 저널 원문 제공</a:t>
                      </a:r>
                      <a:endParaRPr lang="ko-KR" altLang="en-US" sz="1000" kern="0" spc="0" dirty="0">
                        <a:solidFill>
                          <a:srgbClr val="699B37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707679"/>
                  </a:ext>
                </a:extLst>
              </a:tr>
              <a:tr h="365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i="0" kern="120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LWW Premier Journals</a:t>
                      </a:r>
                      <a:endParaRPr lang="en-US" sz="1100" b="1" kern="0" spc="0" dirty="0">
                        <a:solidFill>
                          <a:srgbClr val="FF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자연과학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의약학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000" b="0" i="0" kern="120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의생명과학분야 </a:t>
                      </a:r>
                      <a:r>
                        <a:rPr lang="en-US" altLang="ko-KR" sz="1000" b="0" i="0" kern="120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300</a:t>
                      </a:r>
                      <a:r>
                        <a:rPr lang="ko-KR" altLang="en-US" sz="1000" b="0" i="0" kern="120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여종 저널 제공</a:t>
                      </a:r>
                      <a:endParaRPr lang="ko-KR" altLang="en-US" sz="1000" kern="0" spc="0" dirty="0">
                        <a:solidFill>
                          <a:srgbClr val="699B37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0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i="0" kern="120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Music and Dance Online</a:t>
                      </a:r>
                      <a:endParaRPr lang="en-US" sz="1100" b="1" kern="0" spc="0" dirty="0">
                        <a:solidFill>
                          <a:srgbClr val="FF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예술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체육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000" b="0" i="0" kern="120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음악 콘텐츠 및 학술저널 제공</a:t>
                      </a:r>
                      <a:endParaRPr lang="ko-KR" altLang="en-US" sz="1000" kern="0" spc="0" dirty="0">
                        <a:solidFill>
                          <a:srgbClr val="699B37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68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The New York Times</a:t>
                      </a:r>
                      <a:endParaRPr lang="en-US" sz="1100" b="1" kern="0" spc="-8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b="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신문</a:t>
                      </a:r>
                      <a:r>
                        <a:rPr lang="en-US" altLang="ko-KR" sz="1000" b="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b="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동영상</a:t>
                      </a:r>
                      <a:r>
                        <a:rPr lang="en-US" altLang="ko-KR" sz="1000" b="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</a:t>
                      </a:r>
                      <a:r>
                        <a:rPr lang="ko-KR" altLang="en-US" sz="1000" b="0" kern="0" spc="0" baseline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en-US" altLang="ko-KR" sz="1000" b="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1851</a:t>
                      </a:r>
                      <a:r>
                        <a:rPr lang="ko-KR" altLang="en-US" sz="1000" b="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년부터 제공된 </a:t>
                      </a:r>
                      <a:r>
                        <a:rPr lang="en-US" altLang="ko-KR" sz="1000" b="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NYT </a:t>
                      </a:r>
                      <a:r>
                        <a:rPr lang="ko-KR" altLang="en-US" sz="1000" b="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디지털 버전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41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The New York Times </a:t>
                      </a:r>
                      <a:r>
                        <a:rPr lang="en-US" altLang="ko-KR" sz="1100" b="1" kern="0" spc="0" dirty="0" err="1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inEducation</a:t>
                      </a:r>
                      <a:endParaRPr lang="en-US" altLang="ko-KR" sz="1100" b="1" kern="0" spc="-8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b="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신문</a:t>
                      </a:r>
                      <a:r>
                        <a:rPr lang="en-US" altLang="ko-KR" sz="1000" b="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b="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동영상</a:t>
                      </a:r>
                      <a:r>
                        <a:rPr lang="en-US" altLang="ko-KR" sz="1000" b="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</a:t>
                      </a:r>
                      <a:r>
                        <a:rPr lang="ko-KR" altLang="en-US" sz="1000" b="0" kern="0" spc="0" baseline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en-US" altLang="ko-KR" sz="1000" b="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NYT </a:t>
                      </a:r>
                      <a:r>
                        <a:rPr lang="ko-KR" altLang="en-US" sz="1000" b="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온라인 교육 플랫폼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2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OED (Oxford English Dictionary)</a:t>
                      </a:r>
                      <a:endParaRPr lang="en-US" sz="1100" b="1" kern="0" spc="0" dirty="0">
                        <a:solidFill>
                          <a:srgbClr val="699B37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영어사전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12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세기부터 현재까지 어휘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어원정보 등 제공</a:t>
                      </a:r>
                      <a:endParaRPr lang="ko-KR" altLang="en-US" sz="1000" kern="0" spc="0" dirty="0">
                        <a:solidFill>
                          <a:srgbClr val="699B37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07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OPR </a:t>
                      </a:r>
                      <a:r>
                        <a:rPr lang="en-US" sz="1100" b="1" kern="0" spc="-8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(Oxford Reference)</a:t>
                      </a:r>
                      <a:endParaRPr lang="en-US" sz="1100" b="1" kern="0" spc="-8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b="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용어사전</a:t>
                      </a:r>
                      <a:r>
                        <a:rPr lang="en-US" altLang="ko-KR" sz="1000" b="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</a:t>
                      </a:r>
                      <a:r>
                        <a:rPr lang="ko-KR" altLang="en-US" sz="1000" b="0" kern="0" spc="0" baseline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000" b="0" kern="0" spc="0" dirty="0" err="1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전주제분야</a:t>
                      </a:r>
                      <a:r>
                        <a:rPr lang="ko-KR" altLang="en-US" sz="1000" b="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용어 사전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5715247"/>
                  </a:ext>
                </a:extLst>
              </a:tr>
              <a:tr h="4991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Oxford Press Journals Collection</a:t>
                      </a: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-Near Archive</a:t>
                      </a:r>
                      <a:endParaRPr lang="en-US" sz="1100" b="1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전분야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</a:t>
                      </a:r>
                      <a:r>
                        <a:rPr lang="ko-KR" altLang="en-US" sz="1000" kern="0" spc="0" baseline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OUP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출판 저널 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346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종의 원문 및 초록 제공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227527"/>
                  </a:ext>
                </a:extLst>
              </a:tr>
              <a:tr h="4991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PAO (Periodicals Archive Online)</a:t>
                      </a:r>
                      <a:endParaRPr lang="en-US" sz="1100" b="1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문학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철학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종교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역사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</a:t>
                      </a:r>
                      <a:r>
                        <a:rPr lang="ko-KR" altLang="en-US" sz="1000" kern="0" spc="0" baseline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초판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~2000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년까지 </a:t>
                      </a:r>
                      <a:r>
                        <a:rPr lang="ko-KR" altLang="en-US" sz="1000" kern="0" spc="0" dirty="0" err="1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아카이브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저널 제공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55430"/>
                  </a:ext>
                </a:extLst>
              </a:tr>
              <a:tr h="4991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ProQuest eBook Reference Collection</a:t>
                      </a:r>
                      <a:endParaRPr lang="en-US" altLang="ko-KR" sz="1100" b="1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전분야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</a:t>
                      </a:r>
                      <a:r>
                        <a:rPr lang="ko-KR" altLang="en-US" sz="1000" kern="0" spc="0" baseline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연구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수업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학습을 위한 전분야 참고도서 제공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31078" name="Rectangle 1"/>
          <p:cNvSpPr>
            <a:spLocks noChangeArrowheads="1"/>
          </p:cNvSpPr>
          <p:nvPr/>
        </p:nvSpPr>
        <p:spPr bwMode="auto">
          <a:xfrm>
            <a:off x="2695575" y="2124075"/>
            <a:ext cx="138113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24</a:t>
            </a:r>
            <a:r>
              <a:rPr lang="ko-KR" altLang="en-US" dirty="0"/>
              <a:t>시간 이용 가능 </a:t>
            </a:r>
            <a:r>
              <a:rPr lang="en-US" altLang="ko-KR" dirty="0"/>
              <a:t>DB 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44912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6707996" y="1079519"/>
            <a:ext cx="2303462" cy="54104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ko-KR" altLang="en-US" sz="1100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모서리가 둥근 직사각형 14"/>
          <p:cNvSpPr/>
          <p:nvPr/>
        </p:nvSpPr>
        <p:spPr>
          <a:xfrm>
            <a:off x="6657682" y="767444"/>
            <a:ext cx="2448272" cy="360040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주요사항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6759575" y="1693863"/>
            <a:ext cx="2160588" cy="4319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6764689" y="1150020"/>
            <a:ext cx="2190076" cy="517064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[0] 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  <a:hlinkClick r:id="rId3"/>
              </a:rPr>
              <a:t>www.riss.kr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로 접속하세요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[1] RISS </a:t>
            </a:r>
            <a:r>
              <a:rPr lang="ko-KR" altLang="en-US" sz="11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처음방문이세요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RISS </a:t>
            </a: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안내 및 이용방법 안내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[2] 	“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로그인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”, “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회원가입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”, “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고객센터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”, “MYRISS”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전체메뉴 접근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[3]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상세검색 이용 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</a:t>
            </a:r>
            <a:r>
              <a:rPr lang="ko-KR" altLang="en-US" sz="11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검색도움말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검색환경설정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최근 검색어 다국어입력 확인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[4]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해외전자정보서비스 바로가기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[5]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해외자료검색 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RISS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인기논문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RISS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활용도분석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RISS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이용 안내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해외자료신청 등  바로가기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[6]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최신 등록된 국내학술논문 제공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[7]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주제별 최신인기논문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자주찾는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질문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공지사항</a:t>
            </a: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뉴스레터로 갈 수 있는 네비게이션 제공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[8]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공지사항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RISS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에서 안내하는 이벤트 및 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시스템 점검 등을 안내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22860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[9] 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소식지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  RISS</a:t>
            </a:r>
            <a:r>
              <a:rPr lang="ko-KR" altLang="en-US" sz="11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소식지 확인 및 구독</a:t>
            </a:r>
            <a:endParaRPr lang="en-US" altLang="ko-KR" sz="11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25257" y="548553"/>
            <a:ext cx="7569158" cy="616017"/>
          </a:xfrm>
        </p:spPr>
        <p:txBody>
          <a:bodyPr/>
          <a:lstStyle/>
          <a:p>
            <a:r>
              <a:rPr lang="en-US" altLang="ko-KR" dirty="0"/>
              <a:t>RISS </a:t>
            </a:r>
            <a:r>
              <a:rPr lang="ko-KR" altLang="en-US" dirty="0"/>
              <a:t>메인 페이지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6259AF8-07F3-41C3-8231-A56F21BB39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726" y="1258813"/>
            <a:ext cx="6359257" cy="2201822"/>
          </a:xfrm>
          <a:prstGeom prst="rect">
            <a:avLst/>
          </a:prstGeom>
        </p:spPr>
      </p:pic>
      <p:grpSp>
        <p:nvGrpSpPr>
          <p:cNvPr id="27" name="그룹 26">
            <a:extLst>
              <a:ext uri="{FF2B5EF4-FFF2-40B4-BE49-F238E27FC236}">
                <a16:creationId xmlns:a16="http://schemas.microsoft.com/office/drawing/2014/main" id="{5DA5109E-74A5-4342-AFC3-7B6E9CDEE9EA}"/>
              </a:ext>
            </a:extLst>
          </p:cNvPr>
          <p:cNvGrpSpPr/>
          <p:nvPr/>
        </p:nvGrpSpPr>
        <p:grpSpPr>
          <a:xfrm>
            <a:off x="102015" y="1051749"/>
            <a:ext cx="6519814" cy="2542454"/>
            <a:chOff x="123701" y="908720"/>
            <a:chExt cx="6519814" cy="2542454"/>
          </a:xfrm>
        </p:grpSpPr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D6C82969-FF87-4A3E-BD21-ABEF5716CF9A}"/>
                </a:ext>
              </a:extLst>
            </p:cNvPr>
            <p:cNvSpPr/>
            <p:nvPr/>
          </p:nvSpPr>
          <p:spPr>
            <a:xfrm>
              <a:off x="4521677" y="1138907"/>
              <a:ext cx="2104423" cy="23495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29" name="타원 28">
              <a:extLst>
                <a:ext uri="{FF2B5EF4-FFF2-40B4-BE49-F238E27FC236}">
                  <a16:creationId xmlns:a16="http://schemas.microsoft.com/office/drawing/2014/main" id="{9EB5F394-9223-4B88-9A0A-A25EBF519ACB}"/>
                </a:ext>
              </a:extLst>
            </p:cNvPr>
            <p:cNvSpPr/>
            <p:nvPr/>
          </p:nvSpPr>
          <p:spPr>
            <a:xfrm>
              <a:off x="4422807" y="908720"/>
              <a:ext cx="242887" cy="217487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dirty="0">
                  <a:solidFill>
                    <a:schemeClr val="bg1"/>
                  </a:solidFill>
                </a:rPr>
                <a:t>2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A8AEE274-9C22-4D5C-9222-D278458A36AE}"/>
                </a:ext>
              </a:extLst>
            </p:cNvPr>
            <p:cNvSpPr/>
            <p:nvPr/>
          </p:nvSpPr>
          <p:spPr>
            <a:xfrm>
              <a:off x="212601" y="1115095"/>
              <a:ext cx="1152525" cy="21590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31" name="타원 30">
              <a:extLst>
                <a:ext uri="{FF2B5EF4-FFF2-40B4-BE49-F238E27FC236}">
                  <a16:creationId xmlns:a16="http://schemas.microsoft.com/office/drawing/2014/main" id="{92E72C05-0421-44D8-B38F-175126336A8D}"/>
                </a:ext>
              </a:extLst>
            </p:cNvPr>
            <p:cNvSpPr/>
            <p:nvPr/>
          </p:nvSpPr>
          <p:spPr>
            <a:xfrm>
              <a:off x="123701" y="934120"/>
              <a:ext cx="241300" cy="215900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dirty="0">
                  <a:solidFill>
                    <a:schemeClr val="bg1"/>
                  </a:solidFill>
                </a:rPr>
                <a:t>1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DDDB2F82-9EAF-4864-8B62-EBA99E290191}"/>
                </a:ext>
              </a:extLst>
            </p:cNvPr>
            <p:cNvSpPr/>
            <p:nvPr/>
          </p:nvSpPr>
          <p:spPr>
            <a:xfrm>
              <a:off x="1107834" y="1845811"/>
              <a:ext cx="4635617" cy="588081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33" name="타원 32">
              <a:extLst>
                <a:ext uri="{FF2B5EF4-FFF2-40B4-BE49-F238E27FC236}">
                  <a16:creationId xmlns:a16="http://schemas.microsoft.com/office/drawing/2014/main" id="{B85E1983-9F13-4AF7-BBD0-E6F60181EE84}"/>
                </a:ext>
              </a:extLst>
            </p:cNvPr>
            <p:cNvSpPr/>
            <p:nvPr/>
          </p:nvSpPr>
          <p:spPr>
            <a:xfrm>
              <a:off x="934673" y="1845811"/>
              <a:ext cx="274637" cy="215900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dirty="0">
                  <a:solidFill>
                    <a:schemeClr val="bg1"/>
                  </a:solidFill>
                </a:rPr>
                <a:t>3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321499DC-B0F7-4EFF-8E42-8A6711DF629E}"/>
                </a:ext>
              </a:extLst>
            </p:cNvPr>
            <p:cNvSpPr/>
            <p:nvPr/>
          </p:nvSpPr>
          <p:spPr>
            <a:xfrm>
              <a:off x="1107833" y="3019549"/>
              <a:ext cx="4635617" cy="431625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35" name="타원 34">
              <a:extLst>
                <a:ext uri="{FF2B5EF4-FFF2-40B4-BE49-F238E27FC236}">
                  <a16:creationId xmlns:a16="http://schemas.microsoft.com/office/drawing/2014/main" id="{BD137F79-483F-4CB3-9FBA-9B3E0291040C}"/>
                </a:ext>
              </a:extLst>
            </p:cNvPr>
            <p:cNvSpPr/>
            <p:nvPr/>
          </p:nvSpPr>
          <p:spPr>
            <a:xfrm>
              <a:off x="6033846" y="2781915"/>
              <a:ext cx="200025" cy="234950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dirty="0">
                  <a:solidFill>
                    <a:schemeClr val="bg1"/>
                  </a:solidFill>
                </a:rPr>
                <a:t>7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6" name="직사각형 35">
              <a:extLst>
                <a:ext uri="{FF2B5EF4-FFF2-40B4-BE49-F238E27FC236}">
                  <a16:creationId xmlns:a16="http://schemas.microsoft.com/office/drawing/2014/main" id="{4C35FB8C-A832-468F-99A8-726AD3AE5E30}"/>
                </a:ext>
              </a:extLst>
            </p:cNvPr>
            <p:cNvSpPr/>
            <p:nvPr/>
          </p:nvSpPr>
          <p:spPr>
            <a:xfrm>
              <a:off x="5997403" y="2963085"/>
              <a:ext cx="646112" cy="488089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/>
            </a:p>
          </p:txBody>
        </p: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9FBF624D-8A23-47CE-9E5C-73903EF03AB9}"/>
                </a:ext>
              </a:extLst>
            </p:cNvPr>
            <p:cNvSpPr/>
            <p:nvPr/>
          </p:nvSpPr>
          <p:spPr>
            <a:xfrm>
              <a:off x="6033846" y="1798787"/>
              <a:ext cx="274638" cy="215900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dirty="0">
                  <a:solidFill>
                    <a:schemeClr val="bg1"/>
                  </a:solidFill>
                </a:rPr>
                <a:t>4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4142E8C8-2F88-4611-9588-78FDA0BE93AC}"/>
              </a:ext>
            </a:extLst>
          </p:cNvPr>
          <p:cNvSpPr/>
          <p:nvPr/>
        </p:nvSpPr>
        <p:spPr>
          <a:xfrm>
            <a:off x="5975717" y="2146868"/>
            <a:ext cx="646112" cy="66768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F0208371-2AC7-48E7-93D3-73CB940D0991}"/>
              </a:ext>
            </a:extLst>
          </p:cNvPr>
          <p:cNvSpPr/>
          <p:nvPr/>
        </p:nvSpPr>
        <p:spPr>
          <a:xfrm>
            <a:off x="1088511" y="2636912"/>
            <a:ext cx="4635617" cy="43162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64" name="타원 63">
            <a:extLst>
              <a:ext uri="{FF2B5EF4-FFF2-40B4-BE49-F238E27FC236}">
                <a16:creationId xmlns:a16="http://schemas.microsoft.com/office/drawing/2014/main" id="{91CF0133-0803-4421-8D65-A3DCEB4CC188}"/>
              </a:ext>
            </a:extLst>
          </p:cNvPr>
          <p:cNvSpPr/>
          <p:nvPr/>
        </p:nvSpPr>
        <p:spPr>
          <a:xfrm>
            <a:off x="987599" y="2924944"/>
            <a:ext cx="200025" cy="23495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6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65" name="타원 64">
            <a:extLst>
              <a:ext uri="{FF2B5EF4-FFF2-40B4-BE49-F238E27FC236}">
                <a16:creationId xmlns:a16="http://schemas.microsoft.com/office/drawing/2014/main" id="{EE2F7898-70C5-46AF-A46F-F4596325F5E2}"/>
              </a:ext>
            </a:extLst>
          </p:cNvPr>
          <p:cNvSpPr/>
          <p:nvPr/>
        </p:nvSpPr>
        <p:spPr>
          <a:xfrm>
            <a:off x="1001473" y="2579605"/>
            <a:ext cx="200025" cy="23495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5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751ED1AD-3F9C-4139-BC2B-8D2BAFF9E9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6147" y="3594203"/>
            <a:ext cx="5518268" cy="2552297"/>
          </a:xfrm>
          <a:prstGeom prst="rect">
            <a:avLst/>
          </a:prstGeom>
        </p:spPr>
      </p:pic>
      <p:sp>
        <p:nvSpPr>
          <p:cNvPr id="25" name="직사각형 24">
            <a:extLst>
              <a:ext uri="{FF2B5EF4-FFF2-40B4-BE49-F238E27FC236}">
                <a16:creationId xmlns:a16="http://schemas.microsoft.com/office/drawing/2014/main" id="{38DCC88D-6279-453C-A6E1-E17E7BD559E2}"/>
              </a:ext>
            </a:extLst>
          </p:cNvPr>
          <p:cNvSpPr/>
          <p:nvPr/>
        </p:nvSpPr>
        <p:spPr>
          <a:xfrm>
            <a:off x="1068733" y="3711006"/>
            <a:ext cx="468823" cy="22291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99789214-126F-45B8-B49B-C44CA4925E35}"/>
              </a:ext>
            </a:extLst>
          </p:cNvPr>
          <p:cNvSpPr/>
          <p:nvPr/>
        </p:nvSpPr>
        <p:spPr>
          <a:xfrm>
            <a:off x="1554970" y="3727771"/>
            <a:ext cx="468823" cy="22291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8" name="타원 37">
            <a:extLst>
              <a:ext uri="{FF2B5EF4-FFF2-40B4-BE49-F238E27FC236}">
                <a16:creationId xmlns:a16="http://schemas.microsoft.com/office/drawing/2014/main" id="{1B182F9A-E3E5-43AE-889B-FAADDAE78C90}"/>
              </a:ext>
            </a:extLst>
          </p:cNvPr>
          <p:cNvSpPr/>
          <p:nvPr/>
        </p:nvSpPr>
        <p:spPr>
          <a:xfrm>
            <a:off x="971724" y="3594203"/>
            <a:ext cx="215900" cy="194837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8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39" name="타원 38">
            <a:extLst>
              <a:ext uri="{FF2B5EF4-FFF2-40B4-BE49-F238E27FC236}">
                <a16:creationId xmlns:a16="http://schemas.microsoft.com/office/drawing/2014/main" id="{E4220C75-A6FA-4DF2-8BEC-62D6DACFBAA3}"/>
              </a:ext>
            </a:extLst>
          </p:cNvPr>
          <p:cNvSpPr/>
          <p:nvPr/>
        </p:nvSpPr>
        <p:spPr>
          <a:xfrm>
            <a:off x="1979836" y="3645024"/>
            <a:ext cx="215900" cy="194837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9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911912"/>
      </p:ext>
    </p:extLst>
  </p:cSld>
  <p:clrMapOvr>
    <a:masterClrMapping/>
  </p:clrMapOvr>
  <p:transition spd="med">
    <p:pull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내용 개체 틀 2"/>
          <p:cNvSpPr txBox="1">
            <a:spLocks noChangeArrowheads="1"/>
          </p:cNvSpPr>
          <p:nvPr/>
        </p:nvSpPr>
        <p:spPr bwMode="auto">
          <a:xfrm>
            <a:off x="2228850" y="4367213"/>
            <a:ext cx="5208588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None/>
            </a:pPr>
            <a:endParaRPr lang="en-US" altLang="ko-KR" sz="1500">
              <a:solidFill>
                <a:srgbClr val="252C4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graphicFrame>
        <p:nvGraphicFramePr>
          <p:cNvPr id="8" name="내용 개체 틀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30987286"/>
              </p:ext>
            </p:extLst>
          </p:nvPr>
        </p:nvGraphicFramePr>
        <p:xfrm>
          <a:off x="251520" y="1664108"/>
          <a:ext cx="8499220" cy="3133045"/>
        </p:xfrm>
        <a:graphic>
          <a:graphicData uri="http://schemas.openxmlformats.org/drawingml/2006/table">
            <a:tbl>
              <a:tblPr firstRow="1" first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{5A111915-BE36-4E01-A7E5-04B1672EAD32}</a:tableStyleId>
              </a:tblPr>
              <a:tblGrid>
                <a:gridCol w="1243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1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141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199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구분</a:t>
                      </a:r>
                      <a:endParaRPr lang="ko-KR" altLang="en-US" sz="1200" b="1" kern="0" spc="0" dirty="0">
                        <a:solidFill>
                          <a:schemeClr val="tx1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chemeClr val="tx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DB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명</a:t>
                      </a:r>
                      <a:endParaRPr lang="ko-KR" altLang="en-US" sz="1200" b="1" kern="0" spc="0" dirty="0">
                        <a:solidFill>
                          <a:schemeClr val="tx1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chemeClr val="tx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DB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개요</a:t>
                      </a:r>
                      <a:endParaRPr lang="ko-KR" altLang="en-US" sz="1200" b="1" kern="0" spc="0" dirty="0">
                        <a:solidFill>
                          <a:schemeClr val="tx1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940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RISS</a:t>
                      </a: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구독 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DB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ProQuest Historical Periodicals</a:t>
                      </a:r>
                      <a:endParaRPr lang="en-US" altLang="ko-KR" sz="1100" b="1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인문사회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교육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</a:t>
                      </a:r>
                      <a:r>
                        <a:rPr lang="ko-KR" altLang="en-US" sz="1000" kern="0" spc="0" baseline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17~21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세기 인문사회과학분야 저널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매거진 디지털 아카이브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5992869"/>
                  </a:ext>
                </a:extLst>
              </a:tr>
              <a:tr h="522415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The Vogue Archive</a:t>
                      </a:r>
                      <a:endParaRPr lang="en-US" sz="1100" b="1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패션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디자인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예술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마케팅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</a:t>
                      </a:r>
                      <a:endParaRPr lang="ko-KR" altLang="en-US" sz="1000" kern="0" spc="0" dirty="0">
                        <a:solidFill>
                          <a:srgbClr val="12A0B4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미국판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Vogue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지의 초판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~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최신호 제공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(cover to cover)</a:t>
                      </a: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7050025"/>
                  </a:ext>
                </a:extLst>
              </a:tr>
              <a:tr h="522415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Web of Science-CPCI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2A0B4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[</a:t>
                      </a:r>
                      <a:r>
                        <a:rPr kumimoji="0" lang="ko-KR" alt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2A0B4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전분야</a:t>
                      </a:r>
                      <a:r>
                        <a:rPr kumimoji="0" lang="en-US" altLang="ko-KR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2A0B4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] </a:t>
                      </a:r>
                      <a:r>
                        <a:rPr kumimoji="0" lang="ko-KR" alt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 </a:t>
                      </a:r>
                      <a:r>
                        <a:rPr kumimoji="0" lang="en-US" altLang="ko-KR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Web of Science</a:t>
                      </a:r>
                      <a:r>
                        <a:rPr kumimoji="0" lang="ko-KR" alt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가 독점 공급하는 우수 국제 학술대회 문헌 색인</a:t>
                      </a:r>
                      <a:endParaRPr kumimoji="0" lang="en-US" altLang="ko-KR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  <a:cs typeface="+mn-cs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282221"/>
                  </a:ext>
                </a:extLst>
              </a:tr>
              <a:tr h="52241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IOP Publishing Journal Full Collection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2A0B4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[</a:t>
                      </a:r>
                      <a:r>
                        <a:rPr kumimoji="0" lang="ko-KR" alt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2A0B4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공학</a:t>
                      </a:r>
                      <a:r>
                        <a:rPr kumimoji="0" lang="en-US" altLang="ko-KR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2A0B4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/</a:t>
                      </a:r>
                      <a:r>
                        <a:rPr kumimoji="0" lang="ko-KR" alt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2A0B4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기술</a:t>
                      </a:r>
                      <a:r>
                        <a:rPr kumimoji="0" lang="en-US" altLang="ko-KR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2A0B4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/</a:t>
                      </a:r>
                      <a:r>
                        <a:rPr kumimoji="0" lang="ko-KR" alt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2A0B4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자연과학</a:t>
                      </a:r>
                      <a:r>
                        <a:rPr kumimoji="0" lang="en-US" altLang="ko-KR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2A0B4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/</a:t>
                      </a:r>
                      <a:r>
                        <a:rPr kumimoji="0" lang="ko-KR" alt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2A0B4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의약학</a:t>
                      </a:r>
                      <a:r>
                        <a:rPr kumimoji="0" lang="en-US" altLang="ko-KR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2A0B4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] </a:t>
                      </a:r>
                      <a:r>
                        <a:rPr kumimoji="0" lang="ko-KR" alt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 영국물리학회</a:t>
                      </a:r>
                      <a:r>
                        <a:rPr kumimoji="0" lang="en-US" altLang="ko-KR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(IOP)</a:t>
                      </a:r>
                      <a:r>
                        <a:rPr kumimoji="0" lang="ko-KR" alt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발행 전자저널 </a:t>
                      </a:r>
                      <a:r>
                        <a:rPr kumimoji="0" lang="en-US" altLang="ko-KR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81</a:t>
                      </a:r>
                      <a:r>
                        <a:rPr kumimoji="0" lang="ko-KR" altLang="en-US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종 제공</a:t>
                      </a:r>
                      <a:endParaRPr kumimoji="0" lang="en-US" altLang="ko-KR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  <a:cs typeface="+mn-cs"/>
                      </a:endParaRP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※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구독기관이용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: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24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시간 가능 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수혜기관 한정 </a:t>
                      </a:r>
                      <a:r>
                        <a:rPr lang="ko-KR" altLang="en-US" sz="1000" kern="0" spc="0" dirty="0" err="1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엠바고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3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년 적용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3146674"/>
                  </a:ext>
                </a:extLst>
              </a:tr>
              <a:tr h="744862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b="1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DDOD (Digital Dissertation on Demand)</a:t>
                      </a:r>
                      <a:endParaRPr lang="fr-FR" sz="1100" b="1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해외박사학위논문</a:t>
                      </a:r>
                      <a:r>
                        <a:rPr lang="en-US" altLang="ko-KR" sz="10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세부 학술분야별 북미지역 상위 대학 박사학위논문 원문 제공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※ </a:t>
                      </a:r>
                      <a:r>
                        <a:rPr lang="ko-KR" altLang="en-US" sz="1000" kern="0" spc="0" dirty="0" err="1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미구독기관이용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: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검색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(24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시간 가능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), 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원문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(16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~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익일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09</a:t>
                      </a:r>
                      <a:r>
                        <a:rPr lang="ko-KR" altLang="en-US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</a:t>
                      </a:r>
                      <a:r>
                        <a:rPr lang="en-US" altLang="ko-KR" sz="10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33900" marR="33900" marT="8823" marB="8823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993752"/>
                  </a:ext>
                </a:extLst>
              </a:tr>
            </a:tbl>
          </a:graphicData>
        </a:graphic>
      </p:graphicFrame>
      <p:sp>
        <p:nvSpPr>
          <p:cNvPr id="133126" name="Rectangle 1"/>
          <p:cNvSpPr>
            <a:spLocks noChangeArrowheads="1"/>
          </p:cNvSpPr>
          <p:nvPr/>
        </p:nvSpPr>
        <p:spPr bwMode="auto">
          <a:xfrm>
            <a:off x="2695575" y="2124075"/>
            <a:ext cx="138113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endParaRPr lang="ko-KR" altLang="en-US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24</a:t>
            </a:r>
            <a:r>
              <a:rPr lang="ko-KR" altLang="en-US" dirty="0"/>
              <a:t>시간 이용 가능 </a:t>
            </a:r>
            <a:r>
              <a:rPr lang="en-US" altLang="ko-KR" dirty="0"/>
              <a:t>DB 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6642351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DE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내용 개체 틀 2"/>
          <p:cNvSpPr txBox="1">
            <a:spLocks noChangeArrowheads="1"/>
          </p:cNvSpPr>
          <p:nvPr/>
        </p:nvSpPr>
        <p:spPr bwMode="auto">
          <a:xfrm>
            <a:off x="2228850" y="4367213"/>
            <a:ext cx="5208588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None/>
            </a:pPr>
            <a:endParaRPr lang="en-US" altLang="ko-KR" sz="1500">
              <a:solidFill>
                <a:srgbClr val="252C4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graphicFrame>
        <p:nvGraphicFramePr>
          <p:cNvPr id="8" name="내용 개체 틀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83607268"/>
              </p:ext>
            </p:extLst>
          </p:nvPr>
        </p:nvGraphicFramePr>
        <p:xfrm>
          <a:off x="307052" y="1988840"/>
          <a:ext cx="8499220" cy="3707394"/>
        </p:xfrm>
        <a:graphic>
          <a:graphicData uri="http://schemas.openxmlformats.org/drawingml/2006/table">
            <a:tbl>
              <a:tblPr firstRow="1" first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{5A111915-BE36-4E01-A7E5-04B1672EAD32}</a:tableStyleId>
              </a:tblPr>
              <a:tblGrid>
                <a:gridCol w="1243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1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141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068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구분</a:t>
                      </a:r>
                      <a:endParaRPr lang="ko-KR" altLang="en-US" sz="1200" b="1" kern="0" spc="0" dirty="0">
                        <a:solidFill>
                          <a:schemeClr val="tx1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chemeClr val="tx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DB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명</a:t>
                      </a:r>
                      <a:endParaRPr lang="ko-KR" altLang="en-US" sz="1200" b="1" kern="0" spc="0" dirty="0">
                        <a:solidFill>
                          <a:schemeClr val="tx1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chemeClr val="tx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DB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개요</a:t>
                      </a:r>
                      <a:endParaRPr lang="ko-KR" altLang="en-US" sz="1200" b="1" kern="0" spc="0" dirty="0">
                        <a:solidFill>
                          <a:schemeClr val="tx1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4421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Open Access</a:t>
                      </a: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DB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 err="1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arXiv</a:t>
                      </a:r>
                      <a:endParaRPr lang="en-US" sz="1400" b="1" kern="0" spc="0" dirty="0"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(Cornell University</a:t>
                      </a:r>
                      <a:r>
                        <a:rPr lang="en-US" sz="1400" b="1" kern="0" spc="0" baseline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 </a:t>
                      </a:r>
                      <a:r>
                        <a:rPr lang="en-US" sz="1400" b="1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Library </a:t>
                      </a: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  e-Print archive)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수학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물리학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전산학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]</a:t>
                      </a:r>
                      <a:endParaRPr lang="ko-KR" altLang="en-US" sz="1200" kern="0" spc="0" dirty="0">
                        <a:solidFill>
                          <a:srgbClr val="12A0B4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preprint</a:t>
                      </a:r>
                      <a:r>
                        <a:rPr lang="ko-KR" altLang="en-US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에 대한 서지정보 및 </a:t>
                      </a:r>
                      <a:r>
                        <a:rPr lang="en-US" altLang="ko-KR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OA </a:t>
                      </a:r>
                      <a:r>
                        <a:rPr lang="ko-KR" altLang="en-US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원문 제공</a:t>
                      </a:r>
                      <a:r>
                        <a:rPr lang="en-US" altLang="ko-KR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(</a:t>
                      </a:r>
                      <a:r>
                        <a:rPr lang="ko-KR" altLang="en-US" sz="1200" kern="0" spc="0" dirty="0" err="1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코넬대학교</a:t>
                      </a:r>
                      <a:r>
                        <a:rPr lang="en-US" altLang="ko-KR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4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err="1"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CiNii</a:t>
                      </a:r>
                      <a:b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</a:b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(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일본국립정보학연구소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 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ci.nii.ac.jp)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전분야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]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일본에서 생산되는 학술지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학위논문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대학에서 소장중인 도서 및 잡지정보 검색 및 링크 제공</a:t>
                      </a:r>
                      <a:endParaRPr lang="en-US" altLang="ko-KR" sz="1200" kern="0" spc="0" dirty="0">
                        <a:solidFill>
                          <a:schemeClr val="tx1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080526"/>
                  </a:ext>
                </a:extLst>
              </a:tr>
              <a:tr h="67950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DOAJ </a:t>
                      </a: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(Directory of Open Access Journals)</a:t>
                      </a: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전분야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] </a:t>
                      </a:r>
                      <a:r>
                        <a:rPr lang="en-US" altLang="ko-KR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OA </a:t>
                      </a:r>
                      <a:r>
                        <a:rPr lang="ko-KR" altLang="en-US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저널의 기사 및 </a:t>
                      </a:r>
                      <a:r>
                        <a:rPr lang="en-US" altLang="ko-KR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OA</a:t>
                      </a:r>
                      <a:r>
                        <a:rPr lang="ko-KR" altLang="en-US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원문 제공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1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 err="1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Oalster</a:t>
                      </a:r>
                      <a:r>
                        <a:rPr lang="en-US" sz="1400" b="1" kern="0" spc="0" baseline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 </a:t>
                      </a:r>
                      <a:r>
                        <a:rPr lang="en-US" sz="1400" b="1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(OCLC </a:t>
                      </a:r>
                      <a:r>
                        <a:rPr lang="en-US" sz="1400" b="1" kern="0" spc="0" dirty="0" err="1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OAlster</a:t>
                      </a:r>
                      <a:r>
                        <a:rPr lang="en-US" sz="1400" b="1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)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전분야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] </a:t>
                      </a:r>
                      <a:r>
                        <a:rPr lang="ko-KR" altLang="en-US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전세계 기관의 메타데이터 및 </a:t>
                      </a:r>
                      <a:r>
                        <a:rPr lang="en-US" altLang="ko-KR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OA</a:t>
                      </a:r>
                      <a:r>
                        <a:rPr lang="ko-KR" altLang="en-US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원문 제공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1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 err="1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Persée</a:t>
                      </a:r>
                      <a:r>
                        <a:rPr lang="en-US" sz="1400" b="1" kern="0" spc="0" baseline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 </a:t>
                      </a:r>
                      <a:r>
                        <a:rPr lang="en-US" sz="1400" b="1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(</a:t>
                      </a:r>
                      <a:r>
                        <a:rPr lang="en-US" sz="1400" b="1" kern="0" spc="0" dirty="0" err="1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Persée</a:t>
                      </a:r>
                      <a:r>
                        <a:rPr lang="en-US" sz="1400" b="1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 </a:t>
                      </a:r>
                      <a:r>
                        <a:rPr lang="en-US" sz="1400" b="1" kern="0" spc="0" dirty="0" err="1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Portail</a:t>
                      </a:r>
                      <a:r>
                        <a:rPr lang="en-US" sz="1400" b="1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)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인문학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] </a:t>
                      </a:r>
                      <a:r>
                        <a:rPr lang="ko-KR" altLang="en-US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프랑스 인문학 분야 </a:t>
                      </a:r>
                      <a:r>
                        <a:rPr lang="en-US" altLang="ko-KR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OA</a:t>
                      </a:r>
                      <a:r>
                        <a:rPr lang="ko-KR" altLang="en-US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정보 및 </a:t>
                      </a:r>
                      <a:r>
                        <a:rPr lang="en-US" altLang="ko-KR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OA</a:t>
                      </a:r>
                      <a:r>
                        <a:rPr lang="ko-KR" altLang="en-US" sz="1200" kern="0" spc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원문 제공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33900" marR="33900" marT="9037" marB="9037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3126" name="Rectangle 1"/>
          <p:cNvSpPr>
            <a:spLocks noChangeArrowheads="1"/>
          </p:cNvSpPr>
          <p:nvPr/>
        </p:nvSpPr>
        <p:spPr bwMode="auto">
          <a:xfrm>
            <a:off x="2695575" y="2124075"/>
            <a:ext cx="138113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endParaRPr lang="ko-KR" altLang="en-US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24</a:t>
            </a:r>
            <a:r>
              <a:rPr lang="ko-KR" altLang="en-US" dirty="0"/>
              <a:t>시간 이용 가능 </a:t>
            </a:r>
            <a:r>
              <a:rPr lang="en-US" altLang="ko-KR" dirty="0"/>
              <a:t>DB 4</a:t>
            </a:r>
            <a:endParaRPr lang="ko-KR" altLang="en-US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DE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내용 개체 틀 2"/>
          <p:cNvSpPr txBox="1">
            <a:spLocks noChangeArrowheads="1"/>
          </p:cNvSpPr>
          <p:nvPr/>
        </p:nvSpPr>
        <p:spPr bwMode="auto">
          <a:xfrm>
            <a:off x="2228850" y="4367213"/>
            <a:ext cx="5208588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None/>
            </a:pPr>
            <a:endParaRPr lang="en-US" altLang="ko-KR" sz="1500">
              <a:solidFill>
                <a:srgbClr val="252C41"/>
              </a:solidFill>
              <a:latin typeface="경기천년제목 Medium" pitchFamily="18" charset="-127"/>
              <a:ea typeface="경기천년제목 Medium" pitchFamily="18" charset="-127"/>
            </a:endParaRPr>
          </a:p>
        </p:txBody>
      </p:sp>
      <p:sp>
        <p:nvSpPr>
          <p:cNvPr id="135173" name="Rectangle 1"/>
          <p:cNvSpPr>
            <a:spLocks noChangeArrowheads="1"/>
          </p:cNvSpPr>
          <p:nvPr/>
        </p:nvSpPr>
        <p:spPr bwMode="auto">
          <a:xfrm>
            <a:off x="2695575" y="2124075"/>
            <a:ext cx="138113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endParaRPr lang="ko-KR" altLang="en-US"/>
          </a:p>
        </p:txBody>
      </p:sp>
      <p:sp>
        <p:nvSpPr>
          <p:cNvPr id="135174" name="Rectangle 1"/>
          <p:cNvSpPr>
            <a:spLocks noChangeArrowheads="1"/>
          </p:cNvSpPr>
          <p:nvPr/>
        </p:nvSpPr>
        <p:spPr bwMode="auto">
          <a:xfrm>
            <a:off x="3040063" y="2246313"/>
            <a:ext cx="13811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endParaRPr lang="ko-KR" altLang="en-US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971560"/>
              </p:ext>
            </p:extLst>
          </p:nvPr>
        </p:nvGraphicFramePr>
        <p:xfrm>
          <a:off x="831265" y="1988840"/>
          <a:ext cx="7672952" cy="3562916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680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927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547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DB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명</a:t>
                      </a: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DB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개요</a:t>
                      </a: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82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ACM Digital Library</a:t>
                      </a: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컴퓨터공학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학술저널 초록 및 원문 제공</a:t>
                      </a: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901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CINAHL with </a:t>
                      </a:r>
                      <a:r>
                        <a:rPr lang="en-US" sz="1200" b="1" kern="0" spc="0" dirty="0" err="1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FullText</a:t>
                      </a:r>
                      <a:endParaRPr lang="en-US" sz="1200" b="1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간호학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색인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초록 및 원문 제공</a:t>
                      </a: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901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DDOD </a:t>
                      </a: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(Digital Dissertations on Demand)</a:t>
                      </a: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 err="1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해외박사학위논문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세부 학술분야별 북미지역 상위 대학 박사학위논문 원문 제공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※ </a:t>
                      </a:r>
                      <a:r>
                        <a:rPr lang="ko-KR" altLang="en-US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미구독기관이용</a:t>
                      </a:r>
                      <a:r>
                        <a:rPr lang="en-US" altLang="ko-KR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:</a:t>
                      </a:r>
                      <a:r>
                        <a:rPr lang="ko-KR" altLang="en-US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검색</a:t>
                      </a:r>
                      <a:r>
                        <a:rPr lang="en-US" altLang="ko-KR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(24</a:t>
                      </a:r>
                      <a:r>
                        <a:rPr lang="ko-KR" altLang="en-US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시간 가능</a:t>
                      </a:r>
                      <a:r>
                        <a:rPr lang="en-US" altLang="ko-KR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), </a:t>
                      </a:r>
                      <a:r>
                        <a:rPr lang="ko-KR" altLang="en-US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원문</a:t>
                      </a:r>
                      <a:r>
                        <a:rPr lang="en-US" altLang="ko-KR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(16</a:t>
                      </a:r>
                      <a:r>
                        <a:rPr lang="ko-KR" altLang="en-US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</a:t>
                      </a:r>
                      <a:r>
                        <a:rPr lang="en-US" altLang="ko-KR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~</a:t>
                      </a:r>
                      <a:r>
                        <a:rPr lang="ko-KR" altLang="en-US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익일</a:t>
                      </a:r>
                      <a:r>
                        <a:rPr lang="en-US" altLang="ko-KR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09</a:t>
                      </a:r>
                      <a:r>
                        <a:rPr lang="ko-KR" altLang="en-US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</a:t>
                      </a:r>
                      <a:r>
                        <a:rPr lang="en-US" altLang="ko-KR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252270"/>
                  </a:ext>
                </a:extLst>
              </a:tr>
              <a:tr h="33682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EBSCO </a:t>
                      </a:r>
                      <a:r>
                        <a:rPr lang="en-US" sz="1200" b="1" kern="0" spc="0" dirty="0" err="1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eBOOK</a:t>
                      </a:r>
                      <a:endParaRPr lang="en-US" sz="1200" b="1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전분야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해외학술 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eBook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원문 제공</a:t>
                      </a: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682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EBSCO eBook </a:t>
                      </a: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University Press Collection</a:t>
                      </a: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전분야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eBook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색인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초록 및 원문 제공</a:t>
                      </a: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682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KSDC DB</a:t>
                      </a: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전분야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국내 조사자료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국내외 통계자료 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DB,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온라인 조사 분석 시스템 제공</a:t>
                      </a: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901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i="0" kern="120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  <a:cs typeface="+mn-cs"/>
                        </a:rPr>
                        <a:t>Lexis Advance, As One, Lexis China, Lexis 360</a:t>
                      </a:r>
                      <a:endParaRPr lang="en-US" sz="1200" b="1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영미문학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미국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일본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중국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프랑스 최신 법령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판례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등 법률 정보 제공</a:t>
                      </a: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5176" name="Rectangle 1"/>
          <p:cNvSpPr>
            <a:spLocks noChangeArrowheads="1"/>
          </p:cNvSpPr>
          <p:nvPr/>
        </p:nvSpPr>
        <p:spPr bwMode="auto">
          <a:xfrm>
            <a:off x="2105025" y="2466975"/>
            <a:ext cx="138113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시간대별 </a:t>
            </a:r>
            <a:r>
              <a:rPr lang="en-US" altLang="ko-KR" dirty="0"/>
              <a:t>(16~9</a:t>
            </a:r>
            <a:r>
              <a:rPr lang="ko-KR" altLang="en-US" dirty="0"/>
              <a:t>시</a:t>
            </a:r>
            <a:r>
              <a:rPr lang="en-US" altLang="ko-KR" dirty="0"/>
              <a:t>) </a:t>
            </a:r>
            <a:r>
              <a:rPr lang="ko-KR" altLang="en-US" dirty="0"/>
              <a:t>이용 가능 </a:t>
            </a:r>
            <a:r>
              <a:rPr lang="en-US" altLang="ko-KR" dirty="0"/>
              <a:t>DB 1</a:t>
            </a:r>
            <a:endParaRPr lang="ko-KR" altLang="en-US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DE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247970"/>
              </p:ext>
            </p:extLst>
          </p:nvPr>
        </p:nvGraphicFramePr>
        <p:xfrm>
          <a:off x="827584" y="2006664"/>
          <a:ext cx="7776864" cy="377537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40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DB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명</a:t>
                      </a: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DB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개요</a:t>
                      </a: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68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MLA International Bibliography</a:t>
                      </a: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인문학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저널 및 단행본 출판사 서지 정보 제공</a:t>
                      </a: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3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PML (</a:t>
                      </a:r>
                      <a:r>
                        <a:rPr lang="en-US" sz="1200" b="1" kern="0" spc="0" dirty="0" err="1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Proquest</a:t>
                      </a: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Medical Library)</a:t>
                      </a: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의학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MEDLINE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등재 우수저널 색인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초록 및 원문 제공</a:t>
                      </a: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886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PQDT </a:t>
                      </a: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(</a:t>
                      </a:r>
                      <a:r>
                        <a:rPr lang="en-US" sz="1200" b="1" kern="0" spc="0" dirty="0" err="1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Proquest</a:t>
                      </a: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Dissertations &amp; Thesis)</a:t>
                      </a: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 err="1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해외석박사학위논문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북미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·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유럽지역 주요 대학의 석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·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박사학위논문 서지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초록정보 제공</a:t>
                      </a: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149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 err="1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PressReader</a:t>
                      </a:r>
                      <a:endParaRPr lang="en-US" sz="1200" b="1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전세계 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7000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여타이틀의 신문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&amp;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매거진 제공</a:t>
                      </a: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707458"/>
                  </a:ext>
                </a:extLst>
              </a:tr>
              <a:tr h="3613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ProQuest Central</a:t>
                      </a: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전분야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저널의 색인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초록 및 원문 제공</a:t>
                      </a: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13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Scholar</a:t>
                      </a: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전분야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국내 원문정보 제공 </a:t>
                      </a: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※ 16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</a:t>
                      </a: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~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익일 </a:t>
                      </a: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07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</a:t>
                      </a:r>
                      <a:r>
                        <a:rPr lang="en-US" altLang="ko-KR" sz="1200" kern="0" spc="0" baseline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200" kern="0" spc="0" baseline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이용가능</a:t>
                      </a:r>
                      <a:endParaRPr lang="ko-KR" altLang="en-US" sz="1200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13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 err="1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SocINDEX</a:t>
                      </a: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with </a:t>
                      </a:r>
                      <a:r>
                        <a:rPr lang="en-US" sz="1200" b="1" kern="0" spc="0" dirty="0" err="1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FullText</a:t>
                      </a:r>
                      <a:endParaRPr lang="en-US" sz="1200" b="1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사회학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사회복지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저널과 단행본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회의록 원문 제공</a:t>
                      </a: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13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Cambridge</a:t>
                      </a:r>
                      <a:r>
                        <a:rPr lang="ko-KR" alt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en-US" altLang="ko-KR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Read</a:t>
                      </a:r>
                      <a:r>
                        <a:rPr lang="ko-KR" alt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en-US" altLang="ko-KR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&amp;</a:t>
                      </a:r>
                      <a:r>
                        <a:rPr lang="ko-KR" altLang="en-US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en-US" altLang="ko-KR" sz="12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Publish</a:t>
                      </a:r>
                      <a:endParaRPr lang="en-US" sz="1200" b="1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전분야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CUP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에서 발행하는 전분야 전자저널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APC(</a:t>
                      </a:r>
                      <a:r>
                        <a:rPr lang="ko-KR" altLang="en-US" sz="1200" kern="0" spc="0" dirty="0" err="1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논문투고비용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)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전액지원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en-US" altLang="ko-KR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※</a:t>
                      </a:r>
                      <a:r>
                        <a:rPr lang="ko-KR" altLang="en-US" sz="1200" kern="0" spc="0" dirty="0"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미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구독기관 이용 콘텐츠 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: </a:t>
                      </a:r>
                      <a:r>
                        <a:rPr lang="ko-KR" altLang="en-US" sz="1200" kern="0" spc="0" dirty="0" err="1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엠바고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년 적용 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 4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년제 대학 한정 제공</a:t>
                      </a: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591666"/>
                  </a:ext>
                </a:extLst>
              </a:tr>
            </a:tbl>
          </a:graphicData>
        </a:graphic>
      </p:graphicFrame>
      <p:sp>
        <p:nvSpPr>
          <p:cNvPr id="137222" name="Rectangle 1"/>
          <p:cNvSpPr>
            <a:spLocks noChangeArrowheads="1"/>
          </p:cNvSpPr>
          <p:nvPr/>
        </p:nvSpPr>
        <p:spPr bwMode="auto">
          <a:xfrm>
            <a:off x="2695575" y="2124075"/>
            <a:ext cx="138113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endParaRPr lang="ko-KR" altLang="en-US"/>
          </a:p>
        </p:txBody>
      </p:sp>
      <p:sp>
        <p:nvSpPr>
          <p:cNvPr id="137223" name="Rectangle 1"/>
          <p:cNvSpPr>
            <a:spLocks noChangeArrowheads="1"/>
          </p:cNvSpPr>
          <p:nvPr/>
        </p:nvSpPr>
        <p:spPr bwMode="auto">
          <a:xfrm>
            <a:off x="3040063" y="2246313"/>
            <a:ext cx="13811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endParaRPr lang="ko-KR" altLang="en-US"/>
          </a:p>
        </p:txBody>
      </p:sp>
      <p:sp>
        <p:nvSpPr>
          <p:cNvPr id="137224" name="Rectangle 1"/>
          <p:cNvSpPr>
            <a:spLocks noChangeArrowheads="1"/>
          </p:cNvSpPr>
          <p:nvPr/>
        </p:nvSpPr>
        <p:spPr bwMode="auto">
          <a:xfrm>
            <a:off x="2105025" y="2466975"/>
            <a:ext cx="138113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시간대별 </a:t>
            </a:r>
            <a:r>
              <a:rPr lang="en-US" altLang="ko-KR" dirty="0"/>
              <a:t>(16~9</a:t>
            </a:r>
            <a:r>
              <a:rPr lang="ko-KR" altLang="en-US" dirty="0"/>
              <a:t>시</a:t>
            </a:r>
            <a:r>
              <a:rPr lang="en-US" altLang="ko-KR" dirty="0"/>
              <a:t>) </a:t>
            </a:r>
            <a:r>
              <a:rPr lang="ko-KR" altLang="en-US" dirty="0"/>
              <a:t>이용 가능 </a:t>
            </a:r>
            <a:r>
              <a:rPr lang="en-US" altLang="ko-KR" dirty="0"/>
              <a:t>DB 2</a:t>
            </a:r>
            <a:endParaRPr lang="ko-KR" altLang="en-US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DE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682039"/>
              </p:ext>
            </p:extLst>
          </p:nvPr>
        </p:nvGraphicFramePr>
        <p:xfrm>
          <a:off x="827584" y="1988840"/>
          <a:ext cx="7537370" cy="3513691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9864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50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387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DB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명</a:t>
                      </a: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DB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개요</a:t>
                      </a: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599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ASC (Academic Search Complete)</a:t>
                      </a: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전분야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저널 색인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초록 및 원문 제공 </a:t>
                      </a:r>
                      <a:endParaRPr lang="en-US" altLang="ko-KR" sz="1200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※ 17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</a:t>
                      </a: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~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익일 </a:t>
                      </a: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09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</a:t>
                      </a:r>
                      <a:r>
                        <a:rPr lang="en-US" altLang="ko-KR" sz="1200" kern="0" spc="0" baseline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200" kern="0" spc="0" baseline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이용가능</a:t>
                      </a:r>
                      <a:endParaRPr lang="ko-KR" altLang="en-US" sz="1200" kern="0" spc="0" dirty="0">
                        <a:solidFill>
                          <a:srgbClr val="8F9CD6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1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BSC (Business Source Complete)</a:t>
                      </a: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경영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경제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색인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초록 및 원문 제공 </a:t>
                      </a:r>
                      <a:endParaRPr lang="en-US" altLang="ko-KR" sz="1200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※ 17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</a:t>
                      </a: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~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익일 </a:t>
                      </a: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09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</a:t>
                      </a:r>
                      <a:r>
                        <a:rPr lang="en-US" altLang="ko-KR" sz="1200" kern="0" spc="0" baseline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200" kern="0" spc="0" baseline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이용가능</a:t>
                      </a:r>
                      <a:endParaRPr lang="ko-KR" altLang="en-US" sz="1200" kern="0" spc="0" dirty="0">
                        <a:solidFill>
                          <a:srgbClr val="8F9CD6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48173" marR="48173" marT="11910" marB="11910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733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 err="1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Onju</a:t>
                      </a:r>
                      <a:endParaRPr lang="en-US" sz="1400" b="1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법학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60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개 주제 분야의 법률 주석서 제공 </a:t>
                      </a:r>
                      <a:endParaRPr lang="en-US" altLang="ko-KR" sz="1200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※ 18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</a:t>
                      </a: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~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익일 </a:t>
                      </a: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09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</a:t>
                      </a:r>
                      <a:r>
                        <a:rPr lang="en-US" altLang="ko-KR" sz="1200" kern="0" spc="0" baseline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200" kern="0" spc="0" baseline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이용가능</a:t>
                      </a:r>
                      <a:endParaRPr lang="ko-KR" altLang="en-US" sz="1200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733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 err="1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LAWnB</a:t>
                      </a:r>
                      <a:endParaRPr lang="en-US" sz="1400" b="1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법학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법학분야 데이터베이스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법규자료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판례 등 제공</a:t>
                      </a:r>
                      <a:endParaRPr lang="en-US" altLang="ko-KR" sz="1200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※ 18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</a:t>
                      </a: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~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익일 </a:t>
                      </a: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09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</a:t>
                      </a:r>
                      <a:r>
                        <a:rPr lang="en-US" altLang="ko-KR" sz="1200" kern="0" spc="0" baseline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200" kern="0" spc="0" baseline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이용가능</a:t>
                      </a:r>
                      <a:endParaRPr lang="ko-KR" altLang="en-US" sz="1200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707458"/>
                  </a:ext>
                </a:extLst>
              </a:tr>
              <a:tr h="62670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MOAJIN Academic</a:t>
                      </a: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전분야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시사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경제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교양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과학 전자잡지 제공 </a:t>
                      </a:r>
                      <a:r>
                        <a:rPr lang="ko-KR" altLang="en-US" sz="1200" kern="0" spc="0" dirty="0" err="1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제공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endParaRPr lang="en-US" altLang="ko-KR" sz="1200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※ 18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</a:t>
                      </a: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~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익일 </a:t>
                      </a:r>
                      <a:r>
                        <a:rPr lang="en-US" altLang="ko-KR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09</a:t>
                      </a:r>
                      <a:r>
                        <a:rPr lang="ko-KR" altLang="en-US" sz="1200" kern="0" spc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시</a:t>
                      </a:r>
                      <a:r>
                        <a:rPr lang="en-US" altLang="ko-KR" sz="1200" kern="0" spc="0" baseline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200" kern="0" spc="0" baseline="0" dirty="0">
                          <a:solidFill>
                            <a:srgbClr val="8F9CD6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이용가능</a:t>
                      </a:r>
                      <a:endParaRPr lang="ko-KR" altLang="en-US" sz="1200" kern="0" spc="0" dirty="0">
                        <a:solidFill>
                          <a:schemeClr val="tx1"/>
                        </a:solidFill>
                        <a:effectLst/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48173" marR="48173" marT="12581" marB="12581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7222" name="Rectangle 1"/>
          <p:cNvSpPr>
            <a:spLocks noChangeArrowheads="1"/>
          </p:cNvSpPr>
          <p:nvPr/>
        </p:nvSpPr>
        <p:spPr bwMode="auto">
          <a:xfrm>
            <a:off x="2695575" y="2124075"/>
            <a:ext cx="138113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endParaRPr lang="ko-KR" altLang="en-US"/>
          </a:p>
        </p:txBody>
      </p:sp>
      <p:sp>
        <p:nvSpPr>
          <p:cNvPr id="137223" name="Rectangle 1"/>
          <p:cNvSpPr>
            <a:spLocks noChangeArrowheads="1"/>
          </p:cNvSpPr>
          <p:nvPr/>
        </p:nvSpPr>
        <p:spPr bwMode="auto">
          <a:xfrm>
            <a:off x="3040063" y="2246313"/>
            <a:ext cx="13811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endParaRPr lang="ko-KR" altLang="en-US"/>
          </a:p>
        </p:txBody>
      </p:sp>
      <p:sp>
        <p:nvSpPr>
          <p:cNvPr id="137224" name="Rectangle 1"/>
          <p:cNvSpPr>
            <a:spLocks noChangeArrowheads="1"/>
          </p:cNvSpPr>
          <p:nvPr/>
        </p:nvSpPr>
        <p:spPr bwMode="auto">
          <a:xfrm>
            <a:off x="2105025" y="2466975"/>
            <a:ext cx="138113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시간대별</a:t>
            </a:r>
            <a:r>
              <a:rPr lang="en-US" altLang="ko-KR" dirty="0"/>
              <a:t>(17/18~9</a:t>
            </a:r>
            <a:r>
              <a:rPr lang="ko-KR" altLang="en-US" dirty="0"/>
              <a:t>시</a:t>
            </a:r>
            <a:r>
              <a:rPr lang="en-US" altLang="ko-KR" dirty="0"/>
              <a:t>) </a:t>
            </a:r>
            <a:r>
              <a:rPr lang="ko-KR" altLang="en-US" dirty="0"/>
              <a:t>이용 가능 </a:t>
            </a:r>
            <a:r>
              <a:rPr lang="en-US" altLang="ko-KR" dirty="0"/>
              <a:t>DB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2943894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DE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 noChangeArrowheads="1"/>
          </p:cNvSpPr>
          <p:nvPr>
            <p:ph idx="4294967295"/>
          </p:nvPr>
        </p:nvSpPr>
        <p:spPr bwMode="auto">
          <a:xfrm>
            <a:off x="2123728" y="3184281"/>
            <a:ext cx="5650879" cy="2952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0" indent="0">
              <a:buFont typeface="+mj-lt"/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구독 대학의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IP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대역 내 및 이메일 인증 후 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24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시간 이용 가능 </a:t>
            </a:r>
          </a:p>
        </p:txBody>
      </p:sp>
      <p:sp>
        <p:nvSpPr>
          <p:cNvPr id="7" name="내용 개체 틀 1"/>
          <p:cNvSpPr txBox="1">
            <a:spLocks/>
          </p:cNvSpPr>
          <p:nvPr/>
        </p:nvSpPr>
        <p:spPr>
          <a:xfrm>
            <a:off x="797819" y="4005064"/>
            <a:ext cx="8103492" cy="1656184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marL="342900" indent="-3429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romanUcPeriod"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해외 </a:t>
            </a:r>
            <a:r>
              <a:rPr lang="en-US" altLang="ko-KR" sz="1800" dirty="0"/>
              <a:t>DB</a:t>
            </a:r>
            <a:r>
              <a:rPr lang="ko-KR" altLang="en-US" sz="1800" dirty="0"/>
              <a:t>별</a:t>
            </a:r>
            <a:r>
              <a:rPr lang="en-US" altLang="ko-KR" sz="1800" dirty="0"/>
              <a:t> </a:t>
            </a:r>
            <a:r>
              <a:rPr lang="ko-KR" altLang="en-US" sz="1800" dirty="0"/>
              <a:t>상세정보와 이용자별 서비스 사용 권한은 로그인 상태에서</a:t>
            </a:r>
            <a:endParaRPr lang="en-US" altLang="ko-KR" sz="1800" dirty="0"/>
          </a:p>
          <a:p>
            <a:pPr marL="0" indent="0">
              <a:buNone/>
              <a:defRPr/>
            </a:pPr>
            <a:r>
              <a:rPr lang="ko-KR" altLang="en-US" sz="1800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</a:rPr>
              <a:t>전체메뉴</a:t>
            </a:r>
            <a:r>
              <a:rPr lang="en-US" altLang="ko-KR" sz="1800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</a:rPr>
              <a:t> &gt; </a:t>
            </a:r>
            <a:r>
              <a:rPr lang="ko-KR" altLang="en-US" sz="1800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</a:rPr>
              <a:t>해외전자자료 이용안내 </a:t>
            </a:r>
            <a:endParaRPr lang="en-US" altLang="ko-KR" sz="1800" b="1" dirty="0">
              <a:ln w="6600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rgbClr val="C1E0FF"/>
              </a:solidFill>
              <a:effectLst>
                <a:outerShdw dist="38100" dir="2700000" algn="tl" rotWithShape="0">
                  <a:schemeClr val="tx2">
                    <a:lumMod val="75000"/>
                  </a:schemeClr>
                </a:outerShdw>
              </a:effectLst>
            </a:endParaRPr>
          </a:p>
          <a:p>
            <a:pPr marL="0" indent="0">
              <a:buNone/>
              <a:defRPr/>
            </a:pPr>
            <a:r>
              <a:rPr lang="ko-KR" altLang="en-US" sz="1800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</a:rPr>
              <a:t>해외전자정보 서비스 </a:t>
            </a:r>
            <a:r>
              <a:rPr lang="en-US" altLang="ko-KR" sz="1800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</a:rPr>
              <a:t>&gt; </a:t>
            </a:r>
            <a:r>
              <a:rPr lang="ko-KR" altLang="en-US" sz="1800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</a:rPr>
              <a:t>학술</a:t>
            </a:r>
            <a:r>
              <a:rPr lang="en-US" altLang="ko-KR" sz="1800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</a:rPr>
              <a:t>DB</a:t>
            </a:r>
            <a:r>
              <a:rPr lang="ko-KR" altLang="en-US" sz="1800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</a:rPr>
              <a:t>목록</a:t>
            </a:r>
            <a:r>
              <a:rPr lang="en-US" altLang="ko-KR" sz="1800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</a:rPr>
              <a:t> &gt; </a:t>
            </a:r>
            <a:r>
              <a:rPr lang="ko-KR" altLang="en-US" sz="1800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</a:rPr>
              <a:t>하단의 </a:t>
            </a:r>
            <a:r>
              <a:rPr lang="en-US" altLang="ko-KR" sz="1800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</a:rPr>
              <a:t>“</a:t>
            </a:r>
            <a:r>
              <a:rPr lang="ko-KR" altLang="en-US" sz="1800" b="1" dirty="0" err="1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</a:rPr>
              <a:t>더보기</a:t>
            </a:r>
            <a:r>
              <a:rPr lang="en-US" altLang="ko-KR" sz="1800" b="1" dirty="0">
                <a:ln w="66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chemeClr val="tx2">
                      <a:lumMod val="75000"/>
                    </a:schemeClr>
                  </a:outerShdw>
                </a:effectLst>
              </a:rPr>
              <a:t>＂</a:t>
            </a:r>
            <a:r>
              <a:rPr lang="ko-KR" altLang="en-US" sz="1800" dirty="0"/>
              <a:t>에서 </a:t>
            </a:r>
            <a:endParaRPr lang="en-US" altLang="ko-KR" sz="1800" dirty="0"/>
          </a:p>
          <a:p>
            <a:pPr marL="0" indent="0">
              <a:buFont typeface="+mj-lt"/>
              <a:buNone/>
              <a:defRPr/>
            </a:pPr>
            <a:r>
              <a:rPr lang="ko-KR" altLang="en-US" sz="1800" dirty="0"/>
              <a:t>확인할 수 있습니다</a:t>
            </a:r>
            <a:r>
              <a:rPr lang="en-US" altLang="ko-KR" sz="1800" dirty="0"/>
              <a:t>!</a:t>
            </a:r>
            <a:endParaRPr lang="ko-KR" altLang="en-US" sz="1800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340398"/>
              </p:ext>
            </p:extLst>
          </p:nvPr>
        </p:nvGraphicFramePr>
        <p:xfrm>
          <a:off x="683568" y="1268760"/>
          <a:ext cx="7693988" cy="182081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7339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599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571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DB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명</a:t>
                      </a:r>
                    </a:p>
                  </a:txBody>
                  <a:tcPr marL="48578" marR="48578" marT="10429" marB="1042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DB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개요</a:t>
                      </a:r>
                    </a:p>
                  </a:txBody>
                  <a:tcPr marL="48578" marR="48578" marT="10429" marB="1042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53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JCR Web (Journal Citation Reports)</a:t>
                      </a:r>
                    </a:p>
                  </a:txBody>
                  <a:tcPr marL="48578" marR="48578" marT="10429" marB="10429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사회과학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자연과학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학술지 평가정보 제공</a:t>
                      </a:r>
                    </a:p>
                  </a:txBody>
                  <a:tcPr marL="48578" marR="48578" marT="10429" marB="10429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27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O’REILLY(O’Reilly Higher Education)</a:t>
                      </a:r>
                    </a:p>
                  </a:txBody>
                  <a:tcPr marL="48578" marR="48578" marT="10429" marB="10429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공학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 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IT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분야의 단행본과 비디오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교육자료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200" kern="0" spc="0" dirty="0" err="1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튜토리얼등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제공 </a:t>
                      </a:r>
                      <a:r>
                        <a:rPr lang="en-US" altLang="ko-KR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*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메일인증필요</a:t>
                      </a:r>
                    </a:p>
                  </a:txBody>
                  <a:tcPr marL="48578" marR="48578" marT="10429" marB="10429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27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PQDT Global </a:t>
                      </a:r>
                    </a:p>
                  </a:txBody>
                  <a:tcPr marL="48578" marR="48578" marT="10429" marB="10429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전분야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미국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중국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유럽 일부 지역 석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박사 학위논문 및 원문 제공</a:t>
                      </a:r>
                    </a:p>
                  </a:txBody>
                  <a:tcPr marL="48578" marR="48578" marT="10429" marB="10429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369864"/>
                  </a:ext>
                </a:extLst>
              </a:tr>
              <a:tr h="14285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ScienceDirect</a:t>
                      </a:r>
                    </a:p>
                  </a:txBody>
                  <a:tcPr marL="48578" marR="48578" marT="10429" marB="10429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전분야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전자저널 패키지로 학술논문 제공</a:t>
                      </a:r>
                    </a:p>
                  </a:txBody>
                  <a:tcPr marL="48578" marR="48578" marT="10429" marB="10429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887592"/>
                  </a:ext>
                </a:extLst>
              </a:tr>
              <a:tr h="14285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WILEY</a:t>
                      </a:r>
                    </a:p>
                  </a:txBody>
                  <a:tcPr marL="48578" marR="48578" marT="10429" marB="10429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[</a:t>
                      </a:r>
                      <a:r>
                        <a:rPr lang="ko-KR" altLang="en-US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전분야</a:t>
                      </a:r>
                      <a:r>
                        <a:rPr lang="en-US" altLang="ko-KR" sz="1200" kern="0" spc="0" dirty="0">
                          <a:solidFill>
                            <a:srgbClr val="12A0B4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] </a:t>
                      </a:r>
                      <a:r>
                        <a:rPr lang="ko-KR" altLang="en-US" sz="1200" kern="0" spc="0" dirty="0">
                          <a:solidFill>
                            <a:schemeClr val="tx1"/>
                          </a:solidFill>
                          <a:effectLst/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전자저널 패키지로 학술논문 제공</a:t>
                      </a:r>
                    </a:p>
                  </a:txBody>
                  <a:tcPr marL="48578" marR="48578" marT="10429" marB="10429" anchor="ctr">
                    <a:lnL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F2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3821672"/>
                  </a:ext>
                </a:extLst>
              </a:tr>
            </a:tbl>
          </a:graphicData>
        </a:graphic>
      </p:graphicFrame>
      <p:sp>
        <p:nvSpPr>
          <p:cNvPr id="9" name="내용 개체 틀 1"/>
          <p:cNvSpPr txBox="1">
            <a:spLocks/>
          </p:cNvSpPr>
          <p:nvPr/>
        </p:nvSpPr>
        <p:spPr>
          <a:xfrm>
            <a:off x="706680" y="5733256"/>
            <a:ext cx="8103492" cy="782947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marL="342900" indent="-3429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romanUcPeriod"/>
              <a:defRPr sz="2000" kern="1200" spc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None/>
              <a:defRPr sz="1600" kern="1200" spc="0">
                <a:solidFill>
                  <a:srgbClr val="252C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  <a:defRPr/>
            </a:pP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※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</a:rPr>
              <a:t>해외전자자료 이용 권한 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ko-KR" altLang="en-US" sz="1400" u="sng" dirty="0">
                <a:solidFill>
                  <a:schemeClr val="bg1">
                    <a:lumMod val="50000"/>
                  </a:schemeClr>
                </a:solidFill>
              </a:rPr>
              <a:t>소속기관 등록 및 승인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</a:rPr>
              <a:t>되었으며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</a:rPr>
              <a:t>신분이 </a:t>
            </a:r>
            <a:r>
              <a:rPr lang="ko-KR" altLang="en-US" sz="1400" u="sng" dirty="0">
                <a:solidFill>
                  <a:schemeClr val="bg1">
                    <a:lumMod val="50000"/>
                  </a:schemeClr>
                </a:solidFill>
              </a:rPr>
              <a:t>학술연구자그룹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</a:rPr>
              <a:t>교수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</a:rPr>
              <a:t>박사과정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</a:rPr>
              <a:t>석사과정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</a:rPr>
              <a:t>대학생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</a:rPr>
              <a:t>연구원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</a:rPr>
              <a:t>도서관사서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</a:rPr>
              <a:t>대학직원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</a:rPr>
              <a:t>시간강사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</a:rPr>
              <a:t>)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</a:rPr>
              <a:t>또는 소속도서관에서 </a:t>
            </a:r>
            <a:r>
              <a:rPr lang="ko-KR" altLang="en-US" sz="1400" u="sng" dirty="0">
                <a:solidFill>
                  <a:schemeClr val="bg1">
                    <a:lumMod val="50000"/>
                  </a:schemeClr>
                </a:solidFill>
              </a:rPr>
              <a:t>직접접속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</a:rPr>
              <a:t>으로 접속한 이용자</a:t>
            </a:r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이용 제한 </a:t>
            </a:r>
            <a:r>
              <a:rPr lang="en-US" altLang="ko-KR" dirty="0"/>
              <a:t>DB</a:t>
            </a:r>
            <a:endParaRPr lang="ko-KR" altLang="en-US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1"/>
          <p:cNvSpPr>
            <a:spLocks noChangeArrowheads="1"/>
          </p:cNvSpPr>
          <p:nvPr/>
        </p:nvSpPr>
        <p:spPr bwMode="auto">
          <a:xfrm>
            <a:off x="611560" y="3717032"/>
            <a:ext cx="579197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r>
              <a:rPr lang="en-US" altLang="ko-KR" sz="6600" b="1" dirty="0">
                <a:solidFill>
                  <a:srgbClr val="FBF7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Ⅲ</a:t>
            </a:r>
            <a:r>
              <a:rPr lang="en-US" altLang="ko-KR" sz="6600" dirty="0">
                <a:solidFill>
                  <a:srgbClr val="FBF7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양진체 " panose="02020503000000000000" pitchFamily="18" charset="-127"/>
                <a:ea typeface="양진체 " panose="02020503000000000000" pitchFamily="18" charset="-127"/>
              </a:rPr>
              <a:t>. </a:t>
            </a:r>
            <a:r>
              <a:rPr lang="en-US" altLang="ko-KR" sz="4800" dirty="0">
                <a:solidFill>
                  <a:srgbClr val="FBF7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양진체 " panose="02020503000000000000" pitchFamily="18" charset="-127"/>
                <a:ea typeface="양진체 " panose="02020503000000000000" pitchFamily="18" charset="-127"/>
              </a:rPr>
              <a:t>RISS </a:t>
            </a:r>
            <a:r>
              <a:rPr lang="ko-KR" altLang="en-US" sz="4800" dirty="0">
                <a:solidFill>
                  <a:srgbClr val="DCE6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양진체 " panose="02020503000000000000" pitchFamily="18" charset="-127"/>
                <a:ea typeface="양진체 " panose="02020503000000000000" pitchFamily="18" charset="-127"/>
              </a:rPr>
              <a:t>기타서비스</a:t>
            </a:r>
          </a:p>
        </p:txBody>
      </p:sp>
    </p:spTree>
    <p:extLst>
      <p:ext uri="{BB962C8B-B14F-4D97-AF65-F5344CB8AC3E}">
        <p14:creationId xmlns:p14="http://schemas.microsoft.com/office/powerpoint/2010/main" val="4237893222"/>
      </p:ext>
    </p:extLst>
  </p:cSld>
  <p:clrMapOvr>
    <a:masterClrMapping/>
  </p:clrMapOvr>
  <p:transition spd="med">
    <p:pull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671513" y="3605213"/>
            <a:ext cx="6907212" cy="995362"/>
          </a:xfrm>
        </p:spPr>
        <p:txBody>
          <a:bodyPr/>
          <a:lstStyle/>
          <a:p>
            <a:pPr algn="l">
              <a:defRPr/>
            </a:pPr>
            <a:r>
              <a:rPr lang="en-US" altLang="ko-KR" dirty="0">
                <a:solidFill>
                  <a:srgbClr val="CCFFCC"/>
                </a:solidFill>
              </a:rPr>
              <a:t>1. </a:t>
            </a:r>
            <a:r>
              <a:rPr lang="ko-KR" altLang="en-US" dirty="0">
                <a:solidFill>
                  <a:srgbClr val="CCFFCC"/>
                </a:solidFill>
              </a:rPr>
              <a:t>복</a:t>
            </a:r>
            <a:r>
              <a:rPr lang="ko-KR" altLang="en-US" dirty="0">
                <a:solidFill>
                  <a:srgbClr val="FFFFFF"/>
                </a:solidFill>
              </a:rPr>
              <a:t>사 </a:t>
            </a:r>
            <a:r>
              <a:rPr lang="en-US" altLang="ko-KR" dirty="0">
                <a:solidFill>
                  <a:srgbClr val="FFFFFF"/>
                </a:solidFill>
              </a:rPr>
              <a:t>&amp; </a:t>
            </a:r>
            <a:r>
              <a:rPr lang="ko-KR" altLang="en-US" dirty="0">
                <a:solidFill>
                  <a:srgbClr val="CCECFF"/>
                </a:solidFill>
              </a:rPr>
              <a:t>대</a:t>
            </a:r>
            <a:r>
              <a:rPr lang="ko-KR" altLang="en-US" dirty="0">
                <a:solidFill>
                  <a:srgbClr val="FFFFFF"/>
                </a:solidFill>
              </a:rPr>
              <a:t>출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>
          <a:xfrm>
            <a:off x="671513" y="4551363"/>
            <a:ext cx="6138862" cy="336550"/>
          </a:xfrm>
        </p:spPr>
        <p:txBody>
          <a:bodyPr/>
          <a:lstStyle/>
          <a:p>
            <a:pPr>
              <a:defRPr/>
            </a:pPr>
            <a:r>
              <a:rPr lang="ko-KR" altLang="en-US" dirty="0">
                <a:solidFill>
                  <a:srgbClr val="FFFFFF"/>
                </a:solidFill>
              </a:rPr>
              <a:t>바로 볼 수 없는 자료라면</a:t>
            </a:r>
            <a:r>
              <a:rPr lang="en-US" altLang="ko-KR" dirty="0">
                <a:solidFill>
                  <a:srgbClr val="FFFFFF"/>
                </a:solidFill>
              </a:rPr>
              <a:t>?</a:t>
            </a:r>
            <a:r>
              <a:rPr lang="ko-KR" altLang="en-US" dirty="0">
                <a:solidFill>
                  <a:srgbClr val="FFFFFF"/>
                </a:solidFill>
              </a:rPr>
              <a:t> </a:t>
            </a:r>
            <a:r>
              <a:rPr lang="ko-KR" altLang="en-US" dirty="0">
                <a:solidFill>
                  <a:srgbClr val="9999FF"/>
                </a:solidFill>
              </a:rPr>
              <a:t>받아보고 빌려보자</a:t>
            </a:r>
            <a:r>
              <a:rPr lang="en-US" altLang="ko-KR" dirty="0">
                <a:solidFill>
                  <a:srgbClr val="9999FF"/>
                </a:solidFill>
              </a:rPr>
              <a:t>!</a:t>
            </a:r>
            <a:r>
              <a:rPr lang="ko-KR" altLang="en-US" dirty="0">
                <a:solidFill>
                  <a:srgbClr val="9999FF"/>
                </a:solidFill>
              </a:rPr>
              <a:t> </a:t>
            </a:r>
          </a:p>
        </p:txBody>
      </p:sp>
    </p:spTree>
  </p:cSld>
  <p:clrMapOvr>
    <a:masterClrMapping/>
  </p:clrMapOvr>
  <p:transition spd="med">
    <p:pull/>
  </p:transition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그림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1857375"/>
            <a:ext cx="3846513" cy="37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복사</a:t>
            </a:r>
            <a:r>
              <a:rPr lang="en-US" altLang="ko-KR" dirty="0"/>
              <a:t>&amp;</a:t>
            </a:r>
            <a:r>
              <a:rPr lang="ko-KR" altLang="en-US" dirty="0"/>
              <a:t>대출</a:t>
            </a:r>
          </a:p>
        </p:txBody>
      </p:sp>
      <p:pic>
        <p:nvPicPr>
          <p:cNvPr id="151557" name="그림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850" y="1857375"/>
            <a:ext cx="3846513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모서리가 둥근 직사각형 8"/>
          <p:cNvSpPr/>
          <p:nvPr/>
        </p:nvSpPr>
        <p:spPr>
          <a:xfrm>
            <a:off x="7864475" y="2798763"/>
            <a:ext cx="487363" cy="269875"/>
          </a:xfrm>
          <a:prstGeom prst="roundRect">
            <a:avLst>
              <a:gd name="adj" fmla="val 6790"/>
            </a:avLst>
          </a:prstGeom>
          <a:noFill/>
          <a:ln w="50800">
            <a:solidFill>
              <a:srgbClr val="79D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모서리가 둥근 직사각형 8"/>
          <p:cNvSpPr/>
          <p:nvPr/>
        </p:nvSpPr>
        <p:spPr>
          <a:xfrm>
            <a:off x="3787775" y="2306638"/>
            <a:ext cx="488950" cy="269875"/>
          </a:xfrm>
          <a:prstGeom prst="roundRect">
            <a:avLst>
              <a:gd name="adj" fmla="val 6790"/>
            </a:avLst>
          </a:prstGeom>
          <a:noFill/>
          <a:ln w="50800">
            <a:solidFill>
              <a:srgbClr val="79D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p:transition spd="med">
    <p:pull/>
  </p:transition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그림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1857375"/>
            <a:ext cx="3846513" cy="37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복사</a:t>
            </a:r>
            <a:r>
              <a:rPr lang="en-US" altLang="ko-KR" dirty="0"/>
              <a:t>&amp;</a:t>
            </a:r>
            <a:r>
              <a:rPr lang="ko-KR" altLang="en-US" dirty="0"/>
              <a:t>대출</a:t>
            </a:r>
          </a:p>
        </p:txBody>
      </p:sp>
      <p:sp>
        <p:nvSpPr>
          <p:cNvPr id="12" name="모서리가 둥근 직사각형 8"/>
          <p:cNvSpPr/>
          <p:nvPr/>
        </p:nvSpPr>
        <p:spPr>
          <a:xfrm>
            <a:off x="3787775" y="2306638"/>
            <a:ext cx="488950" cy="269875"/>
          </a:xfrm>
          <a:prstGeom prst="roundRect">
            <a:avLst>
              <a:gd name="adj" fmla="val 6790"/>
            </a:avLst>
          </a:prstGeom>
          <a:noFill/>
          <a:ln w="50800">
            <a:solidFill>
              <a:srgbClr val="79D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DF06D6B-5954-4975-8D2C-2ABF8D2DF9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2535" y="1999843"/>
            <a:ext cx="4149630" cy="3586162"/>
          </a:xfrm>
          <a:prstGeom prst="rect">
            <a:avLst/>
          </a:prstGeom>
        </p:spPr>
      </p:pic>
      <p:sp>
        <p:nvSpPr>
          <p:cNvPr id="9" name="모서리가 둥근 직사각형 8">
            <a:extLst>
              <a:ext uri="{FF2B5EF4-FFF2-40B4-BE49-F238E27FC236}">
                <a16:creationId xmlns:a16="http://schemas.microsoft.com/office/drawing/2014/main" id="{E02E02A6-FBBB-4A50-9BEB-675E6E12699C}"/>
              </a:ext>
            </a:extLst>
          </p:cNvPr>
          <p:cNvSpPr/>
          <p:nvPr/>
        </p:nvSpPr>
        <p:spPr>
          <a:xfrm>
            <a:off x="4662534" y="2339196"/>
            <a:ext cx="845569" cy="360040"/>
          </a:xfrm>
          <a:prstGeom prst="roundRect">
            <a:avLst>
              <a:gd name="adj" fmla="val 6790"/>
            </a:avLst>
          </a:prstGeom>
          <a:noFill/>
          <a:ln w="50800">
            <a:solidFill>
              <a:srgbClr val="79D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6249568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6688138" y="1406525"/>
            <a:ext cx="2303462" cy="46799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algn="just" eaLnBrk="1" fontAlgn="auto" latinLnBrk="1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ko-KR" altLang="en-US" sz="1100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모서리가 둥근 직사각형 14"/>
          <p:cNvSpPr/>
          <p:nvPr/>
        </p:nvSpPr>
        <p:spPr>
          <a:xfrm>
            <a:off x="6615165" y="1246178"/>
            <a:ext cx="2448272" cy="360040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주요사항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6759575" y="1693863"/>
            <a:ext cx="2160588" cy="4319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688138" y="1693863"/>
            <a:ext cx="2303462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주제별 최신 인기논문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[1]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인문과학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사회과학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공학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자연과학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교육학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의약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예술</a:t>
            </a: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/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체육 분야에 해당하는 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학위논문 국내학술논문 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주제별로 논문 제공함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[2]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원하는 주제를 직접 찾아 볼 수 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 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있음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[3] </a:t>
            </a:r>
            <a:r>
              <a:rPr lang="ko-KR" altLang="en-US" sz="12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더보기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선택 시 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 RISS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인기학술자료 페이지로 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 </a:t>
            </a:r>
            <a:r>
              <a:rPr lang="ko-KR" altLang="en-US" sz="12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연결 됨</a:t>
            </a: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52000" indent="-457200" algn="just" eaLnBrk="1" fontAlgn="auto" latinLnBrk="1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altLang="ko-KR" sz="12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AE474D5-D824-4775-A502-348634900C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37" y="1240362"/>
            <a:ext cx="6319491" cy="4996950"/>
          </a:xfrm>
          <a:prstGeom prst="rect">
            <a:avLst/>
          </a:prstGeom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A78CD49B-2584-4101-9B59-0578F14AF4A7}"/>
              </a:ext>
            </a:extLst>
          </p:cNvPr>
          <p:cNvSpPr/>
          <p:nvPr/>
        </p:nvSpPr>
        <p:spPr>
          <a:xfrm>
            <a:off x="406400" y="1809775"/>
            <a:ext cx="1152525" cy="30162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DE2D5695-715C-45BE-884E-E8C5A09FF9E5}"/>
              </a:ext>
            </a:extLst>
          </p:cNvPr>
          <p:cNvSpPr/>
          <p:nvPr/>
        </p:nvSpPr>
        <p:spPr>
          <a:xfrm>
            <a:off x="317500" y="1628800"/>
            <a:ext cx="241300" cy="30162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1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C9656497-738D-4517-8226-098848162604}"/>
              </a:ext>
            </a:extLst>
          </p:cNvPr>
          <p:cNvSpPr/>
          <p:nvPr/>
        </p:nvSpPr>
        <p:spPr>
          <a:xfrm>
            <a:off x="5695652" y="4004741"/>
            <a:ext cx="539750" cy="36036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2" name="타원 21">
            <a:extLst>
              <a:ext uri="{FF2B5EF4-FFF2-40B4-BE49-F238E27FC236}">
                <a16:creationId xmlns:a16="http://schemas.microsoft.com/office/drawing/2014/main" id="{EFDE512C-5C1A-44F9-B5B1-A8FCE60E215A}"/>
              </a:ext>
            </a:extLst>
          </p:cNvPr>
          <p:cNvSpPr/>
          <p:nvPr/>
        </p:nvSpPr>
        <p:spPr>
          <a:xfrm>
            <a:off x="5436096" y="4034109"/>
            <a:ext cx="241300" cy="30162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3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9D557397-52FC-4AE0-ADAA-BDDEB096C111}"/>
              </a:ext>
            </a:extLst>
          </p:cNvPr>
          <p:cNvSpPr/>
          <p:nvPr/>
        </p:nvSpPr>
        <p:spPr>
          <a:xfrm>
            <a:off x="5047580" y="1700808"/>
            <a:ext cx="1187822" cy="36036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4" name="타원 23">
            <a:extLst>
              <a:ext uri="{FF2B5EF4-FFF2-40B4-BE49-F238E27FC236}">
                <a16:creationId xmlns:a16="http://schemas.microsoft.com/office/drawing/2014/main" id="{A9968497-D881-469E-8338-A552DFFE952D}"/>
              </a:ext>
            </a:extLst>
          </p:cNvPr>
          <p:cNvSpPr/>
          <p:nvPr/>
        </p:nvSpPr>
        <p:spPr>
          <a:xfrm>
            <a:off x="4788024" y="1730176"/>
            <a:ext cx="241300" cy="30162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bg1"/>
                </a:solidFill>
              </a:rPr>
              <a:t>2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RISS </a:t>
            </a:r>
            <a:r>
              <a:rPr lang="ko-KR" altLang="en-US" dirty="0"/>
              <a:t>메인 페이지</a:t>
            </a:r>
          </a:p>
        </p:txBody>
      </p:sp>
    </p:spTree>
  </p:cSld>
  <p:clrMapOvr>
    <a:masterClrMapping/>
  </p:clrMapOvr>
  <p:transition spd="med">
    <p:pull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소속기관이용자</a:t>
            </a:r>
            <a:r>
              <a:rPr lang="en-US" altLang="ko-KR" dirty="0"/>
              <a:t>? </a:t>
            </a:r>
            <a:r>
              <a:rPr lang="ko-KR" altLang="en-US" dirty="0"/>
              <a:t>일반이용자</a:t>
            </a:r>
            <a:r>
              <a:rPr lang="en-US" altLang="ko-KR" dirty="0"/>
              <a:t>?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13241564"/>
              </p:ext>
            </p:extLst>
          </p:nvPr>
        </p:nvGraphicFramePr>
        <p:xfrm>
          <a:off x="323528" y="1772816"/>
          <a:ext cx="8424937" cy="388843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733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72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793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591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구분</a:t>
                      </a:r>
                    </a:p>
                  </a:txBody>
                  <a:tcPr marL="68580" marR="68580" marT="34279" marB="34279" anchor="ctr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소속기관 이용자</a:t>
                      </a:r>
                    </a:p>
                  </a:txBody>
                  <a:tcPr marL="68580" marR="68580" marT="34279" marB="34279" anchor="ctr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일반이용자</a:t>
                      </a:r>
                    </a:p>
                  </a:txBody>
                  <a:tcPr marL="68580" marR="68580" marT="34279" marB="34279" anchor="ctr">
                    <a:solidFill>
                      <a:schemeClr val="accent3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499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정의</a:t>
                      </a:r>
                    </a:p>
                  </a:txBody>
                  <a:tcPr marL="68580" marR="68580" marT="34279" marB="34279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KERIS </a:t>
                      </a:r>
                      <a:r>
                        <a:rPr lang="ko-KR" altLang="en-US" sz="15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상호대차 서비스</a:t>
                      </a:r>
                      <a:r>
                        <a:rPr lang="ko-KR" altLang="en-US" sz="1500" baseline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endParaRPr lang="en-US" altLang="ko-KR" sz="1500" baseline="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500" baseline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가입기관에 소속된 이용자</a:t>
                      </a:r>
                      <a:endParaRPr lang="ko-KR" altLang="en-US" sz="150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4279" marB="3427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소속기관이 없는 일반회원 </a:t>
                      </a:r>
                      <a:r>
                        <a:rPr lang="en-US" altLang="ko-KR" sz="15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</a:p>
                    <a:p>
                      <a:pPr algn="ctr" latinLnBrk="1"/>
                      <a:endParaRPr lang="en-US" altLang="ko-KR" sz="150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5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소속기관이 있으나 해당 기관이 </a:t>
                      </a:r>
                      <a:endParaRPr lang="en-US" altLang="ko-KR" sz="150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  <a:p>
                      <a:pPr algn="ctr" latinLnBrk="1"/>
                      <a:r>
                        <a:rPr lang="en-US" altLang="ko-KR" sz="15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KERIS</a:t>
                      </a:r>
                      <a:r>
                        <a:rPr lang="en-US" altLang="ko-KR" sz="1500" baseline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500" baseline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상호대차 서비스에 가입하지 않은 경우</a:t>
                      </a:r>
                      <a:endParaRPr lang="ko-KR" altLang="en-US" sz="150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4279" marB="34279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591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비용</a:t>
                      </a:r>
                    </a:p>
                  </a:txBody>
                  <a:tcPr marL="68580" marR="68580" marT="34279" marB="34279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소속기관 이용자 요금 적용</a:t>
                      </a:r>
                    </a:p>
                  </a:txBody>
                  <a:tcPr marL="68580" marR="68580" marT="34279" marB="3427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일반이용자 요금 적용</a:t>
                      </a:r>
                    </a:p>
                  </a:txBody>
                  <a:tcPr marL="68580" marR="68580" marT="34279" marB="34279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수령</a:t>
                      </a:r>
                    </a:p>
                  </a:txBody>
                  <a:tcPr marL="68580" marR="68580" marT="34279" marB="34279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소속도서관 방문 수령</a:t>
                      </a:r>
                    </a:p>
                  </a:txBody>
                  <a:tcPr marL="68580" marR="68580" marT="34279" marB="3427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직접 기재한 배송지로</a:t>
                      </a:r>
                    </a:p>
                    <a:p>
                      <a:pPr algn="ctr" latinLnBrk="1"/>
                      <a:r>
                        <a:rPr lang="ko-KR" altLang="en-US" sz="15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인쇄물 수령</a:t>
                      </a:r>
                    </a:p>
                  </a:txBody>
                  <a:tcPr marL="68580" marR="68580" marT="34279" marB="34279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591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결제</a:t>
                      </a:r>
                    </a:p>
                  </a:txBody>
                  <a:tcPr marL="68580" marR="68580" marT="34279" marB="34279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후불</a:t>
                      </a:r>
                    </a:p>
                  </a:txBody>
                  <a:tcPr marL="68580" marR="68580" marT="34279" marB="3427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5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선불</a:t>
                      </a:r>
                    </a:p>
                  </a:txBody>
                  <a:tcPr marL="68580" marR="68580" marT="34279" marB="34279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단행본 대출</a:t>
            </a:r>
          </a:p>
        </p:txBody>
      </p:sp>
      <p:graphicFrame>
        <p:nvGraphicFramePr>
          <p:cNvPr id="10" name="내용 개체 틀 9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72192"/>
              </p:ext>
            </p:extLst>
          </p:nvPr>
        </p:nvGraphicFramePr>
        <p:xfrm>
          <a:off x="1043608" y="1484784"/>
          <a:ext cx="7128792" cy="3030976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872"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평균 배송 소요일수 및 비용</a:t>
                      </a:r>
                    </a:p>
                  </a:txBody>
                  <a:tcPr marL="68580" marR="68580" marT="34274" marB="34274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8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소요일수</a:t>
                      </a:r>
                    </a:p>
                  </a:txBody>
                  <a:tcPr marL="68580" marR="68580" marT="34274" marB="34274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평균 </a:t>
                      </a:r>
                      <a:r>
                        <a:rPr lang="en-US" altLang="ko-KR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2-5</a:t>
                      </a:r>
                      <a:r>
                        <a:rPr lang="ko-KR" altLang="en-US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일</a:t>
                      </a:r>
                    </a:p>
                  </a:txBody>
                  <a:tcPr marL="68580" marR="68580" marT="34274" marB="3427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8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소요비용</a:t>
                      </a:r>
                    </a:p>
                  </a:txBody>
                  <a:tcPr marL="68580" marR="68580" marT="34274" marB="34274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5,000</a:t>
                      </a:r>
                      <a:r>
                        <a:rPr lang="ko-KR" altLang="en-US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 </a:t>
                      </a:r>
                      <a:r>
                        <a:rPr lang="en-US" altLang="ko-KR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(</a:t>
                      </a:r>
                      <a:r>
                        <a:rPr lang="ko-KR" altLang="en-US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도서 </a:t>
                      </a:r>
                      <a:r>
                        <a:rPr lang="en-US" altLang="ko-KR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</a:t>
                      </a:r>
                      <a:r>
                        <a:rPr lang="ko-KR" altLang="en-US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권당 신청 및 반납 비용</a:t>
                      </a:r>
                      <a:r>
                        <a:rPr lang="en-US" altLang="ko-KR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)</a:t>
                      </a:r>
                      <a:endParaRPr lang="ko-KR" altLang="en-US" sz="180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4274" marB="3427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872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대출 정책</a:t>
                      </a:r>
                    </a:p>
                  </a:txBody>
                  <a:tcPr marL="68580" marR="68580" marT="34274" marB="34274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8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대출 기간</a:t>
                      </a:r>
                    </a:p>
                  </a:txBody>
                  <a:tcPr marL="68580" marR="68580" marT="34274" marB="34274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15</a:t>
                      </a:r>
                      <a:r>
                        <a:rPr lang="ko-KR" altLang="en-US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일</a:t>
                      </a:r>
                    </a:p>
                  </a:txBody>
                  <a:tcPr marL="68580" marR="68580" marT="34274" marB="3427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8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연장</a:t>
                      </a:r>
                    </a:p>
                  </a:txBody>
                  <a:tcPr marL="68580" marR="68580" marT="34274" marB="34274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제공 도서관 동의 시 </a:t>
                      </a:r>
                      <a:r>
                        <a:rPr lang="en-US" altLang="ko-KR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</a:t>
                      </a:r>
                      <a:r>
                        <a:rPr lang="ko-KR" altLang="en-US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회</a:t>
                      </a:r>
                      <a:r>
                        <a:rPr lang="en-US" altLang="ko-KR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(+7</a:t>
                      </a:r>
                      <a:r>
                        <a:rPr lang="ko-KR" altLang="en-US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일</a:t>
                      </a:r>
                      <a:r>
                        <a:rPr lang="en-US" altLang="ko-KR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) </a:t>
                      </a:r>
                      <a:r>
                        <a:rPr lang="ko-KR" altLang="en-US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가능</a:t>
                      </a:r>
                    </a:p>
                  </a:txBody>
                  <a:tcPr marL="68580" marR="68580" marT="34274" marB="34274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8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연체료</a:t>
                      </a:r>
                    </a:p>
                  </a:txBody>
                  <a:tcPr marL="68580" marR="68580" marT="34274" marB="34274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500</a:t>
                      </a:r>
                      <a:r>
                        <a:rPr lang="ko-KR" altLang="en-US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</a:t>
                      </a:r>
                      <a:r>
                        <a:rPr lang="en-US" altLang="ko-KR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/1</a:t>
                      </a:r>
                      <a:r>
                        <a:rPr lang="ko-KR" altLang="en-US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일</a:t>
                      </a:r>
                    </a:p>
                  </a:txBody>
                  <a:tcPr marL="68580" marR="68580" marT="34274" marB="34274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8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제한</a:t>
                      </a:r>
                    </a:p>
                  </a:txBody>
                  <a:tcPr marL="68580" marR="68580" marT="34274" marB="34274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</a:t>
                      </a:r>
                      <a:r>
                        <a:rPr lang="ko-KR" altLang="en-US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인당 동시 대출 권수 기준 </a:t>
                      </a:r>
                      <a:r>
                        <a:rPr lang="en-US" altLang="ko-KR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3</a:t>
                      </a:r>
                      <a:r>
                        <a:rPr lang="ko-KR" altLang="en-US" sz="18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책까지 가능</a:t>
                      </a:r>
                    </a:p>
                  </a:txBody>
                  <a:tcPr marL="68580" marR="68580" marT="34274" marB="34274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1115616" y="4725144"/>
            <a:ext cx="8208962" cy="927100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RISS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상호대차 회원 기관 중</a:t>
            </a: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대출 서비스 참여 기관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의 </a:t>
            </a: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단행본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자료만 제공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자료를 </a:t>
            </a: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분실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하거나 </a:t>
            </a: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파손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한 경우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?</a:t>
            </a: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제공 도서관의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[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자관 자료 분실 및 파손규정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]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에 따라 </a:t>
            </a: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배상</a:t>
            </a: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rgbClr val="C1E0FF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endParaRPr lang="ko-KR" altLang="en-US" sz="1800" dirty="0">
              <a:solidFill>
                <a:schemeClr val="accent3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문헌 복사 서비스</a:t>
            </a:r>
          </a:p>
        </p:txBody>
      </p:sp>
      <p:graphicFrame>
        <p:nvGraphicFramePr>
          <p:cNvPr id="10" name="내용 개체 틀 9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31617568"/>
              </p:ext>
            </p:extLst>
          </p:nvPr>
        </p:nvGraphicFramePr>
        <p:xfrm>
          <a:off x="827584" y="1697645"/>
          <a:ext cx="7513638" cy="1677986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12522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22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22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22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22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522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59210">
                <a:tc gridSpan="6">
                  <a:txBody>
                    <a:bodyPr/>
                    <a:lstStyle/>
                    <a:p>
                      <a:pPr algn="ctr"/>
                      <a:r>
                        <a:rPr lang="ko-KR" altLang="en-US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평균 배송 소요일수 및 비용</a:t>
                      </a:r>
                    </a:p>
                  </a:txBody>
                  <a:tcPr marL="68581" marR="68581" marT="27433" marB="27433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8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구분</a:t>
                      </a:r>
                    </a:p>
                  </a:txBody>
                  <a:tcPr marL="68581" marR="68581" marT="27433" marB="27433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기관전송</a:t>
                      </a:r>
                    </a:p>
                  </a:txBody>
                  <a:tcPr marL="68581" marR="68581" marT="27433" marB="27433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일반우편</a:t>
                      </a:r>
                    </a:p>
                  </a:txBody>
                  <a:tcPr marL="68581" marR="68581" marT="27433" marB="27433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등기우편</a:t>
                      </a:r>
                    </a:p>
                  </a:txBody>
                  <a:tcPr marL="68581" marR="68581" marT="27433" marB="27433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택배</a:t>
                      </a:r>
                    </a:p>
                  </a:txBody>
                  <a:tcPr marL="68581" marR="68581" marT="27433" marB="27433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팩스</a:t>
                      </a:r>
                    </a:p>
                  </a:txBody>
                  <a:tcPr marL="68581" marR="68581" marT="27433" marB="27433">
                    <a:solidFill>
                      <a:schemeClr val="accent3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8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소요일수</a:t>
                      </a:r>
                    </a:p>
                  </a:txBody>
                  <a:tcPr marL="68581" marR="68581" marT="27433" marB="27433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1~2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일</a:t>
                      </a:r>
                      <a:endParaRPr lang="en-US" altLang="ko-KR" sz="160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1" marR="68581" marT="27433" marB="2743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4~6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일</a:t>
                      </a:r>
                    </a:p>
                  </a:txBody>
                  <a:tcPr marL="68581" marR="68581" marT="27433" marB="2743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2~4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일</a:t>
                      </a:r>
                    </a:p>
                  </a:txBody>
                  <a:tcPr marL="68581" marR="68581" marT="27433" marB="2743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2~5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일</a:t>
                      </a:r>
                    </a:p>
                  </a:txBody>
                  <a:tcPr marL="68581" marR="68581" marT="27433" marB="2743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2~3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일</a:t>
                      </a:r>
                    </a:p>
                  </a:txBody>
                  <a:tcPr marL="68581" marR="68581" marT="27433" marB="2743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8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기본료</a:t>
                      </a:r>
                    </a:p>
                  </a:txBody>
                  <a:tcPr marL="68581" marR="68581" marT="27433" marB="27433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-</a:t>
                      </a:r>
                      <a:endParaRPr lang="ko-KR" altLang="en-US" sz="160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1" marR="68581" marT="27433" marB="2743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1,300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</a:t>
                      </a:r>
                    </a:p>
                  </a:txBody>
                  <a:tcPr marL="68581" marR="68581" marT="27433" marB="2743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3,000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</a:t>
                      </a:r>
                    </a:p>
                  </a:txBody>
                  <a:tcPr marL="68581" marR="68581" marT="27433" marB="2743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2,500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</a:t>
                      </a:r>
                    </a:p>
                  </a:txBody>
                  <a:tcPr marL="68581" marR="68581" marT="27433" marB="27433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1" marR="68581" marT="27433" marB="2743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8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자료복사비</a:t>
                      </a:r>
                      <a:endParaRPr lang="ko-KR" altLang="en-US" sz="16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1" marR="68581" marT="27433" marB="27433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100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</a:t>
                      </a:r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장</a:t>
                      </a:r>
                    </a:p>
                  </a:txBody>
                  <a:tcPr marL="68581" marR="68581" marT="27433" marB="27433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70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</a:t>
                      </a:r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장</a:t>
                      </a:r>
                    </a:p>
                  </a:txBody>
                  <a:tcPr marL="68581" marR="68581" marT="27433" marB="27433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200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200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200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</a:t>
                      </a:r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장</a:t>
                      </a:r>
                    </a:p>
                  </a:txBody>
                  <a:tcPr marL="68581" marR="68581" marT="27433" marB="2743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935038" y="3900488"/>
            <a:ext cx="8208962" cy="2192337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단행본 </a:t>
            </a:r>
            <a:r>
              <a:rPr lang="en-US" altLang="ko-KR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&amp; </a:t>
            </a: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학위논문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저작권 보호를 위해 </a:t>
            </a: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부분 복사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만 가능합니다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marL="0" indent="0">
              <a:buNone/>
              <a:defRPr/>
            </a:pP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학술지 </a:t>
            </a:r>
            <a:r>
              <a:rPr lang="en-US" altLang="ko-KR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&amp; </a:t>
            </a: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학술지논문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</a:t>
            </a: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논문 단위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로 신청 가능합니다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marL="0" indent="0"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동일 권호의 여러 논문인 경우에도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각각 개별 신청 및 개별 요금이 적용됨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</a:p>
          <a:p>
            <a:pPr marL="0" indent="0">
              <a:buNone/>
              <a:defRPr/>
            </a:pP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소속기관 및 제공기관 정책에 따라 발송 방법 및 제공 범위가 달라질 수 있습니다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  <a:endParaRPr lang="ko-KR" altLang="en-US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endParaRPr lang="ko-KR" altLang="en-US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671512" y="3605213"/>
            <a:ext cx="7572895" cy="995362"/>
          </a:xfrm>
        </p:spPr>
        <p:txBody>
          <a:bodyPr/>
          <a:lstStyle/>
          <a:p>
            <a:pPr algn="l">
              <a:defRPr/>
            </a:pPr>
            <a:r>
              <a:rPr lang="en-US" altLang="ko-KR" dirty="0">
                <a:solidFill>
                  <a:srgbClr val="00B0F0"/>
                </a:solidFill>
              </a:rPr>
              <a:t>2. EDDS </a:t>
            </a:r>
            <a:r>
              <a:rPr lang="en-US" altLang="ko-KR" dirty="0">
                <a:solidFill>
                  <a:schemeClr val="bg1"/>
                </a:solidFill>
              </a:rPr>
              <a:t>(</a:t>
            </a:r>
            <a:r>
              <a:rPr lang="ko-KR" altLang="en-US" dirty="0">
                <a:solidFill>
                  <a:schemeClr val="bg1"/>
                </a:solidFill>
              </a:rPr>
              <a:t>해외논문구매대행</a:t>
            </a:r>
            <a:r>
              <a:rPr lang="en-US" altLang="ko-KR" dirty="0">
                <a:solidFill>
                  <a:schemeClr val="bg1"/>
                </a:solidFill>
              </a:rPr>
              <a:t>)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>
          <a:xfrm>
            <a:off x="671513" y="4551363"/>
            <a:ext cx="6138862" cy="336550"/>
          </a:xfrm>
        </p:spPr>
        <p:txBody>
          <a:bodyPr/>
          <a:lstStyle/>
          <a:p>
            <a:pPr>
              <a:defRPr/>
            </a:pPr>
            <a:r>
              <a:rPr lang="ko-KR" altLang="en-US" dirty="0">
                <a:solidFill>
                  <a:srgbClr val="FFFFFF"/>
                </a:solidFill>
              </a:rPr>
              <a:t>국내에 없는 자료도 신청할 수 있어요</a:t>
            </a:r>
            <a:r>
              <a:rPr lang="en-US" altLang="ko-KR" dirty="0">
                <a:solidFill>
                  <a:srgbClr val="FFFFFF"/>
                </a:solidFill>
              </a:rPr>
              <a:t>.</a:t>
            </a:r>
            <a:endParaRPr lang="ko-KR" altLang="en-US" dirty="0">
              <a:solidFill>
                <a:srgbClr val="99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052999"/>
      </p:ext>
    </p:extLst>
  </p:cSld>
  <p:clrMapOvr>
    <a:masterClrMapping/>
  </p:clrMapOvr>
  <p:transition spd="med">
    <p:pull/>
  </p:transition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해외논문 구매대행 서비스</a:t>
            </a:r>
          </a:p>
        </p:txBody>
      </p:sp>
      <p:sp>
        <p:nvSpPr>
          <p:cNvPr id="12" name="내용 개체 틀 2"/>
          <p:cNvSpPr>
            <a:spLocks noGrp="1"/>
          </p:cNvSpPr>
          <p:nvPr>
            <p:ph idx="4294967295"/>
          </p:nvPr>
        </p:nvSpPr>
        <p:spPr>
          <a:xfrm>
            <a:off x="5937250" y="2787650"/>
            <a:ext cx="3206750" cy="27432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국내 </a:t>
            </a:r>
            <a:r>
              <a:rPr lang="ko-KR" altLang="en-US" sz="1800" b="1" dirty="0" err="1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미소장</a:t>
            </a: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해외 학술자료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에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대해서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서비스 협정을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맺은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 </a:t>
            </a:r>
            <a:r>
              <a:rPr lang="ko-KR" altLang="en-US" sz="18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제공처를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통해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전세계 발행 학술지의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90%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까지 제공하고 있습니다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A4B26B5-4BAE-4B02-9453-DD35CF626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1" y="1412776"/>
            <a:ext cx="5485121" cy="4517944"/>
          </a:xfrm>
          <a:prstGeom prst="rect">
            <a:avLst/>
          </a:prstGeom>
        </p:spPr>
      </p:pic>
      <p:sp>
        <p:nvSpPr>
          <p:cNvPr id="9" name="모서리가 둥근 직사각형 8">
            <a:extLst>
              <a:ext uri="{FF2B5EF4-FFF2-40B4-BE49-F238E27FC236}">
                <a16:creationId xmlns:a16="http://schemas.microsoft.com/office/drawing/2014/main" id="{6CBBF17E-875E-4216-83EF-5986F8F36D51}"/>
              </a:ext>
            </a:extLst>
          </p:cNvPr>
          <p:cNvSpPr/>
          <p:nvPr/>
        </p:nvSpPr>
        <p:spPr>
          <a:xfrm>
            <a:off x="4139952" y="3026859"/>
            <a:ext cx="747961" cy="804282"/>
          </a:xfrm>
          <a:prstGeom prst="roundRect">
            <a:avLst>
              <a:gd name="adj" fmla="val 6790"/>
            </a:avLst>
          </a:prstGeom>
          <a:noFill/>
          <a:ln w="50800">
            <a:solidFill>
              <a:srgbClr val="79D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해외논문 구매대행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5154613" y="2060575"/>
            <a:ext cx="3989387" cy="3214688"/>
          </a:xfrm>
        </p:spPr>
        <p:txBody>
          <a:bodyPr/>
          <a:lstStyle/>
          <a:p>
            <a:pPr marL="355600" indent="-355600"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1.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대상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해외논문 구매대행 비용 지원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서비스에 등록한 고객 및 신규 등록      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고객</a:t>
            </a:r>
            <a:endParaRPr lang="ko-KR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66700" indent="-266700"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2.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제공 방법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 </a:t>
            </a: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신청자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800" b="1" dirty="0" err="1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이메일</a:t>
            </a:r>
            <a:r>
              <a:rPr lang="ko-KR" altLang="en-US" sz="1800" dirty="0" err="1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로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원문 </a:t>
            </a:r>
            <a:r>
              <a:rPr lang="en-US" altLang="ko-KR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PDF   </a:t>
            </a:r>
          </a:p>
          <a:p>
            <a:pPr marL="266700" indent="-266700">
              <a:buNone/>
              <a:defRPr/>
            </a:pPr>
            <a:r>
              <a:rPr lang="en-US" altLang="ko-KR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                 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발송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흑백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  <a:endParaRPr lang="ko-KR" altLang="en-US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66700" indent="-266700"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3.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제공 대상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66700" indent="-266700"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-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국내에서 소장하지 않은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</a:p>
          <a:p>
            <a:pPr marL="266700" indent="-266700"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해외학술지논문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,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학위논문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266700" indent="-266700"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   /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일부 단행본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(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부분복사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)</a:t>
            </a:r>
          </a:p>
        </p:txBody>
      </p:sp>
      <p:sp>
        <p:nvSpPr>
          <p:cNvPr id="163844" name="내용 개체 틀 2"/>
          <p:cNvSpPr txBox="1">
            <a:spLocks noChangeArrowheads="1"/>
          </p:cNvSpPr>
          <p:nvPr/>
        </p:nvSpPr>
        <p:spPr bwMode="auto">
          <a:xfrm>
            <a:off x="268288" y="2951163"/>
            <a:ext cx="473075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None/>
            </a:pPr>
            <a:endParaRPr lang="en-US" altLang="ko-KR" sz="1500">
              <a:solidFill>
                <a:srgbClr val="252C41"/>
              </a:solidFill>
              <a:latin typeface="경기천년제목 Medium" pitchFamily="18" charset="-127"/>
              <a:ea typeface="경기천년제목 Medium" pitchFamily="18" charset="-127"/>
            </a:endParaRPr>
          </a:p>
          <a:p>
            <a:pPr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None/>
            </a:pPr>
            <a:endParaRPr lang="ko-KR" altLang="en-US" sz="1500">
              <a:solidFill>
                <a:srgbClr val="252C41"/>
              </a:solidFill>
              <a:latin typeface="경기천년제목 Medium" pitchFamily="18" charset="-127"/>
              <a:ea typeface="경기천년제목 Medium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268288" y="1692324"/>
            <a:ext cx="4459040" cy="4189313"/>
            <a:chOff x="287338" y="1831975"/>
            <a:chExt cx="4459040" cy="3757265"/>
          </a:xfrm>
        </p:grpSpPr>
        <p:pic>
          <p:nvPicPr>
            <p:cNvPr id="163846" name="그림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338" y="1831975"/>
              <a:ext cx="4459040" cy="3757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모서리가 둥근 직사각형 8"/>
            <p:cNvSpPr/>
            <p:nvPr/>
          </p:nvSpPr>
          <p:spPr>
            <a:xfrm>
              <a:off x="4058037" y="3140968"/>
              <a:ext cx="487363" cy="269875"/>
            </a:xfrm>
            <a:prstGeom prst="roundRect">
              <a:avLst>
                <a:gd name="adj" fmla="val 6790"/>
              </a:avLst>
            </a:prstGeom>
            <a:noFill/>
            <a:ln w="50800">
              <a:solidFill>
                <a:srgbClr val="79D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해외논문 구매대행 비용지원</a:t>
            </a:r>
          </a:p>
        </p:txBody>
      </p:sp>
      <p:graphicFrame>
        <p:nvGraphicFramePr>
          <p:cNvPr id="6" name="내용 개체 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6029149"/>
              </p:ext>
            </p:extLst>
          </p:nvPr>
        </p:nvGraphicFramePr>
        <p:xfrm>
          <a:off x="343791" y="1550603"/>
          <a:ext cx="8496944" cy="22487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957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30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84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57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5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082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607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44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459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solidFill>
                            <a:srgbClr val="FFFFFF"/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신분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3B3B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solidFill>
                            <a:srgbClr val="FFFFFF"/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기본지원금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3B3B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solidFill>
                            <a:srgbClr val="FFFFFF"/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지원횟수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3B3B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solidFill>
                            <a:srgbClr val="FFFFFF"/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지원금액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3B3B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solidFill>
                            <a:srgbClr val="FFFFFF"/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고객부담금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3B3B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4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자료유형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D5D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</a:t>
                      </a:r>
                      <a:r>
                        <a:rPr lang="ko-KR" altLang="en-US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차 </a:t>
                      </a:r>
                      <a:r>
                        <a:rPr lang="ko-KR" altLang="en-US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제공처</a:t>
                      </a:r>
                      <a:endParaRPr lang="ko-KR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D5D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2</a:t>
                      </a:r>
                      <a:r>
                        <a:rPr lang="ko-KR" altLang="en-US" sz="16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차제공처</a:t>
                      </a:r>
                      <a:r>
                        <a:rPr lang="en-US" altLang="ko-KR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*</a:t>
                      </a:r>
                      <a:endParaRPr lang="ko-KR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D5D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</a:t>
                      </a:r>
                      <a:r>
                        <a:rPr lang="ko-KR" altLang="en-US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차</a:t>
                      </a:r>
                      <a:r>
                        <a:rPr lang="ko-KR" altLang="en-US" sz="1600" baseline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600" baseline="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제공처</a:t>
                      </a:r>
                      <a:endParaRPr lang="ko-KR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D5D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2</a:t>
                      </a:r>
                      <a:r>
                        <a:rPr lang="ko-KR" altLang="en-US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차</a:t>
                      </a:r>
                      <a:r>
                        <a:rPr lang="ko-KR" altLang="en-US" sz="1600" baseline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600" baseline="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제공처</a:t>
                      </a:r>
                      <a:endParaRPr lang="ko-KR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D5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957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교수</a:t>
                      </a:r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, </a:t>
                      </a:r>
                    </a:p>
                    <a:p>
                      <a:pPr algn="ctr" latinLnBrk="1"/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대학원생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DEC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6000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DEC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10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회</a:t>
                      </a:r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년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DE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학술논문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DE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기본지원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DE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35,000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</a:t>
                      </a:r>
                      <a:endParaRPr lang="en-US" altLang="ko-KR" sz="160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DE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6000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DE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추가</a:t>
                      </a:r>
                      <a:endParaRPr lang="en-US" altLang="ko-KR" sz="160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결제 없음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D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9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단행본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D5D3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915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RISS</a:t>
                      </a:r>
                      <a:r>
                        <a:rPr lang="en-US" altLang="ko-KR" sz="1600" baseline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600" baseline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전체 이용자</a:t>
                      </a:r>
                      <a:endParaRPr lang="ko-KR" altLang="en-US" sz="160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D5D3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학위논문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DEC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35,000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DE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102,000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DE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91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PQDT</a:t>
                      </a:r>
                      <a:endParaRPr lang="ko-KR" altLang="en-US" sz="160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D5D3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7,600</a:t>
                      </a:r>
                      <a:r>
                        <a:rPr lang="ko-KR" altLang="en-US" sz="16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원</a:t>
                      </a:r>
                    </a:p>
                  </a:txBody>
                  <a:tcPr marL="68580" marR="68580" marT="33352" marB="3335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DE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755576" y="4221088"/>
            <a:ext cx="7945725" cy="2101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defRPr/>
            </a:pPr>
            <a:r>
              <a:rPr lang="ko-KR" altLang="en-US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국가 예산 보조</a:t>
            </a:r>
            <a:r>
              <a:rPr lang="ko-KR" altLang="en-US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를 통해 해외 논문 구매 비용의 </a:t>
            </a:r>
            <a:r>
              <a:rPr lang="ko-KR" altLang="en-US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일부</a:t>
            </a:r>
            <a:r>
              <a:rPr lang="ko-KR" altLang="en-US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를 </a:t>
            </a:r>
            <a:r>
              <a:rPr lang="ko-KR" altLang="en-US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지원</a:t>
            </a:r>
            <a:r>
              <a:rPr lang="ko-KR" altLang="en-US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하고 있습니다</a:t>
            </a:r>
            <a:r>
              <a:rPr lang="en-US" altLang="ko-KR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>
              <a:lnSpc>
                <a:spcPct val="90000"/>
              </a:lnSpc>
              <a:spcBef>
                <a:spcPts val="750"/>
              </a:spcBef>
              <a:defRPr/>
            </a:pPr>
            <a:r>
              <a:rPr lang="ko-KR" altLang="en-US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소속 기관 담당 사서의 승인 이후 이용 가능합니다</a:t>
            </a:r>
            <a:r>
              <a:rPr lang="en-US" altLang="ko-KR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 </a:t>
            </a:r>
          </a:p>
          <a:p>
            <a:pPr>
              <a:lnSpc>
                <a:spcPct val="90000"/>
              </a:lnSpc>
              <a:spcBef>
                <a:spcPts val="750"/>
              </a:spcBef>
              <a:defRPr/>
            </a:pPr>
            <a:r>
              <a:rPr lang="ko-KR" altLang="en-US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승인을 받은 이용자는 </a:t>
            </a:r>
            <a:r>
              <a:rPr lang="en-US" altLang="ko-KR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EDDS </a:t>
            </a:r>
            <a:r>
              <a:rPr lang="ko-KR" altLang="en-US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신청과정에서 </a:t>
            </a:r>
            <a:r>
              <a:rPr lang="ko-KR" altLang="en-US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비용 지원 금액</a:t>
            </a:r>
            <a:r>
              <a:rPr lang="ko-KR" altLang="en-US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이 </a:t>
            </a:r>
            <a:r>
              <a:rPr lang="ko-KR" altLang="en-US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자동 적용</a:t>
            </a:r>
            <a:r>
              <a:rPr lang="ko-KR" altLang="en-US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됩니다</a:t>
            </a:r>
            <a:r>
              <a:rPr lang="en-US" altLang="ko-KR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>
              <a:lnSpc>
                <a:spcPct val="90000"/>
              </a:lnSpc>
              <a:spcBef>
                <a:spcPts val="750"/>
              </a:spcBef>
              <a:defRPr/>
            </a:pPr>
            <a:endParaRPr lang="en-US" altLang="ko-KR" dirty="0">
              <a:solidFill>
                <a:srgbClr val="252C4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ctr">
              <a:lnSpc>
                <a:spcPct val="90000"/>
              </a:lnSpc>
              <a:spcBef>
                <a:spcPts val="750"/>
              </a:spcBef>
              <a:defRPr/>
            </a:pPr>
            <a:r>
              <a:rPr lang="en-US" altLang="ko-KR" sz="2000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2022</a:t>
            </a:r>
            <a:r>
              <a:rPr lang="ko-KR" altLang="en-US" sz="2000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년 비용 지원 기간 </a:t>
            </a:r>
            <a:r>
              <a:rPr lang="en-US" altLang="ko-KR" sz="2000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: 1</a:t>
            </a:r>
            <a:r>
              <a:rPr lang="ko-KR" altLang="en-US" sz="2000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월 </a:t>
            </a:r>
            <a:r>
              <a:rPr lang="en-US" altLang="ko-KR" sz="2000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21</a:t>
            </a:r>
            <a:r>
              <a:rPr lang="ko-KR" altLang="en-US" sz="2000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일 </a:t>
            </a:r>
            <a:r>
              <a:rPr lang="en-US" altLang="ko-KR" sz="2000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~</a:t>
            </a:r>
            <a:r>
              <a:rPr lang="ko-KR" altLang="en-US" sz="2000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</a:t>
            </a:r>
            <a:r>
              <a:rPr lang="en-US" altLang="ko-KR" sz="2000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12</a:t>
            </a:r>
            <a:r>
              <a:rPr lang="ko-KR" altLang="en-US" sz="2000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월 </a:t>
            </a:r>
            <a:r>
              <a:rPr lang="en-US" altLang="ko-KR" sz="2000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16</a:t>
            </a:r>
            <a:r>
              <a:rPr lang="ko-KR" altLang="en-US" sz="2000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일 </a:t>
            </a:r>
            <a:endParaRPr lang="en-US" altLang="ko-KR" sz="2000" dirty="0">
              <a:ln w="6600">
                <a:solidFill>
                  <a:srgbClr val="505050"/>
                </a:solidFill>
                <a:prstDash val="solid"/>
              </a:ln>
              <a:solidFill>
                <a:schemeClr val="accent3"/>
              </a:solidFill>
              <a:effectLst>
                <a:outerShdw dist="38100" dir="2700000" algn="tl" rotWithShape="0">
                  <a:srgbClr val="505050"/>
                </a:outerShdw>
              </a:effectLst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algn="ctr">
              <a:lnSpc>
                <a:spcPct val="90000"/>
              </a:lnSpc>
              <a:spcBef>
                <a:spcPts val="750"/>
              </a:spcBef>
              <a:defRPr/>
            </a:pPr>
            <a:r>
              <a:rPr lang="en-US" altLang="ko-KR" sz="1600" dirty="0">
                <a:solidFill>
                  <a:schemeClr val="bg1">
                    <a:lumMod val="50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sz="1600" dirty="0">
                <a:solidFill>
                  <a:schemeClr val="bg1">
                    <a:lumMod val="50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비용 소진 시 조기 마감될 수 있습니다</a:t>
            </a:r>
            <a:r>
              <a:rPr lang="en-US" altLang="ko-KR" sz="1600" dirty="0">
                <a:solidFill>
                  <a:schemeClr val="bg1">
                    <a:lumMod val="50000"/>
                  </a:schemeClr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.)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장애인 복지서비스</a:t>
            </a:r>
            <a:r>
              <a:rPr lang="en-US" altLang="ko-KR" dirty="0"/>
              <a:t>(</a:t>
            </a:r>
            <a:r>
              <a:rPr lang="ko-KR" altLang="en-US" dirty="0"/>
              <a:t>비용지원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" name="내용 개체 틀 1"/>
          <p:cNvSpPr>
            <a:spLocks noGrp="1"/>
          </p:cNvSpPr>
          <p:nvPr>
            <p:ph idx="4294967295"/>
          </p:nvPr>
        </p:nvSpPr>
        <p:spPr>
          <a:xfrm>
            <a:off x="814388" y="1384300"/>
            <a:ext cx="8329612" cy="709613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장애인 이용자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의 </a:t>
            </a:r>
            <a:r>
              <a:rPr lang="en-US" altLang="ko-KR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EDDS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자료 입수부담 및 이용 편의성 제고를 위해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22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년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월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21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일부터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22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년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12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월 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16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일까지 </a:t>
            </a: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전액 비용 지원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서비스를 실시하고 있습니다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</p:txBody>
      </p:sp>
      <p:graphicFrame>
        <p:nvGraphicFramePr>
          <p:cNvPr id="10" name="내용 개체 틀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38902185"/>
              </p:ext>
            </p:extLst>
          </p:nvPr>
        </p:nvGraphicFramePr>
        <p:xfrm>
          <a:off x="1284313" y="2131238"/>
          <a:ext cx="6487180" cy="16383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87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7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19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9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4427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지원횟수</a:t>
                      </a:r>
                      <a:endParaRPr lang="ko-KR" altLang="en-US" sz="1300" dirty="0">
                        <a:solidFill>
                          <a:srgbClr val="FFFFFF"/>
                        </a:solidFill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4290" marB="34290"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지원금액</a:t>
                      </a:r>
                      <a:endParaRPr lang="ko-KR" altLang="en-US" sz="1300" dirty="0">
                        <a:solidFill>
                          <a:srgbClr val="FFFFFF"/>
                        </a:solidFill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자료유형</a:t>
                      </a:r>
                      <a:endParaRPr lang="ko-KR" altLang="en-US" sz="1300" dirty="0">
                        <a:solidFill>
                          <a:srgbClr val="FFFFFF"/>
                        </a:solidFill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</a:t>
                      </a:r>
                      <a:r>
                        <a:rPr lang="ko-KR" altLang="en-US" sz="13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차</a:t>
                      </a:r>
                      <a:r>
                        <a:rPr lang="ko-KR" altLang="en-US" sz="1300" baseline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300" baseline="0" dirty="0" err="1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제공처</a:t>
                      </a:r>
                      <a:endParaRPr lang="ko-KR" altLang="en-US" sz="1300" dirty="0">
                        <a:solidFill>
                          <a:srgbClr val="FFFFFF"/>
                        </a:solidFill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2</a:t>
                      </a:r>
                      <a:r>
                        <a:rPr lang="ko-KR" altLang="en-US" sz="13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차</a:t>
                      </a:r>
                      <a:r>
                        <a:rPr lang="ko-KR" altLang="en-US" sz="1300" baseline="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 </a:t>
                      </a:r>
                      <a:r>
                        <a:rPr lang="ko-KR" altLang="en-US" sz="1300" baseline="0" dirty="0" err="1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제공처</a:t>
                      </a:r>
                      <a:endParaRPr lang="ko-KR" altLang="en-US" sz="1300" dirty="0">
                        <a:solidFill>
                          <a:srgbClr val="FFFFFF"/>
                        </a:solidFill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10</a:t>
                      </a:r>
                      <a:r>
                        <a:rPr lang="ko-KR" altLang="en-US" sz="20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회</a:t>
                      </a:r>
                      <a:r>
                        <a:rPr lang="en-US" altLang="ko-KR" sz="20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/</a:t>
                      </a:r>
                      <a:r>
                        <a:rPr lang="ko-KR" altLang="en-US" sz="20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년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3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학술논문</a:t>
                      </a:r>
                    </a:p>
                  </a:txBody>
                  <a:tcPr marL="68580" marR="68580" marT="34290" marB="34290" anchor="ctr"/>
                </a:tc>
                <a:tc rowSpan="4"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전액 무료</a:t>
                      </a:r>
                    </a:p>
                  </a:txBody>
                  <a:tcPr marL="68580" marR="68580" marT="34290" marB="34290" anchor="ctr"/>
                </a:tc>
                <a:tc rowSpan="4"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3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단행본</a:t>
                      </a:r>
                    </a:p>
                  </a:txBody>
                  <a:tcPr marL="68580" marR="68580" marT="34290" marB="34290" anchor="ctr"/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학위논문</a:t>
                      </a:r>
                    </a:p>
                  </a:txBody>
                  <a:tcPr marL="68580" marR="68580" marT="34290" marB="34290" anchor="ctr"/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경기천년제목 Medium" panose="02020603020101020101" pitchFamily="18" charset="-127"/>
                          <a:ea typeface="경기천년제목 Medium" panose="02020603020101020101" pitchFamily="18" charset="-127"/>
                        </a:rPr>
                        <a:t>PQDT</a:t>
                      </a:r>
                      <a:endParaRPr lang="ko-KR" altLang="en-US" sz="1300" dirty="0">
                        <a:latin typeface="경기천년제목 Medium" panose="02020603020101020101" pitchFamily="18" charset="-127"/>
                        <a:ea typeface="경기천년제목 Medium" panose="02020603020101020101" pitchFamily="18" charset="-127"/>
                      </a:endParaRPr>
                    </a:p>
                  </a:txBody>
                  <a:tcPr marL="68580" marR="68580" marT="34290" marB="34290" anchor="ctr"/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0" name="그룹 19"/>
          <p:cNvGrpSpPr/>
          <p:nvPr/>
        </p:nvGrpSpPr>
        <p:grpSpPr>
          <a:xfrm>
            <a:off x="1835696" y="3857047"/>
            <a:ext cx="5760640" cy="1940647"/>
            <a:chOff x="1781576" y="4171474"/>
            <a:chExt cx="5760640" cy="1940647"/>
          </a:xfrm>
        </p:grpSpPr>
        <p:pic>
          <p:nvPicPr>
            <p:cNvPr id="21" name="그림 20"/>
            <p:cNvPicPr>
              <a:picLocks noChangeAspect="1"/>
            </p:cNvPicPr>
            <p:nvPr/>
          </p:nvPicPr>
          <p:blipFill rotWithShape="1">
            <a:blip r:embed="rId3"/>
            <a:srcRect l="35240" t="65057" r="25434" b="25006"/>
            <a:stretch/>
          </p:blipFill>
          <p:spPr>
            <a:xfrm>
              <a:off x="1782832" y="5092898"/>
              <a:ext cx="5544616" cy="758950"/>
            </a:xfrm>
            <a:prstGeom prst="rect">
              <a:avLst/>
            </a:prstGeom>
          </p:spPr>
        </p:pic>
        <p:pic>
          <p:nvPicPr>
            <p:cNvPr id="22" name="그림 21"/>
            <p:cNvPicPr>
              <a:picLocks noChangeAspect="1"/>
            </p:cNvPicPr>
            <p:nvPr/>
          </p:nvPicPr>
          <p:blipFill rotWithShape="1">
            <a:blip r:embed="rId3"/>
            <a:srcRect l="33333" t="36154" r="25808" b="51589"/>
            <a:stretch/>
          </p:blipFill>
          <p:spPr>
            <a:xfrm>
              <a:off x="1781576" y="4171474"/>
              <a:ext cx="5760640" cy="936104"/>
            </a:xfrm>
            <a:prstGeom prst="rect">
              <a:avLst/>
            </a:prstGeom>
          </p:spPr>
        </p:pic>
        <p:sp>
          <p:nvSpPr>
            <p:cNvPr id="23" name="모서리가 둥근 직사각형 22"/>
            <p:cNvSpPr/>
            <p:nvPr/>
          </p:nvSpPr>
          <p:spPr>
            <a:xfrm>
              <a:off x="4098762" y="5589480"/>
              <a:ext cx="886613" cy="205469"/>
            </a:xfrm>
            <a:prstGeom prst="roundRect">
              <a:avLst/>
            </a:prstGeom>
            <a:noFill/>
            <a:ln w="38100">
              <a:solidFill>
                <a:srgbClr val="33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endParaRPr lang="ko-KR" altLang="en-US" sz="2000" dirty="0">
                <a:solidFill>
                  <a:srgbClr val="00CC99"/>
                </a:solidFill>
                <a:latin typeface="+mn-ea"/>
              </a:endParaRPr>
            </a:p>
          </p:txBody>
        </p:sp>
        <p:pic>
          <p:nvPicPr>
            <p:cNvPr id="24" name="내용 개체 틀 3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9624" y="5552155"/>
              <a:ext cx="619097" cy="55996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5" name="직사각형 24"/>
          <p:cNvSpPr/>
          <p:nvPr/>
        </p:nvSpPr>
        <p:spPr>
          <a:xfrm>
            <a:off x="1302044" y="5797694"/>
            <a:ext cx="8630108" cy="6935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defRPr/>
            </a:pPr>
            <a:r>
              <a:rPr lang="en-US" altLang="ko-KR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RISS </a:t>
            </a:r>
            <a:r>
              <a:rPr lang="ko-KR" altLang="en-US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회원가입 후 </a:t>
            </a:r>
            <a:r>
              <a:rPr lang="ko-KR" altLang="en-US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장애인 복지 서비스</a:t>
            </a:r>
            <a:r>
              <a:rPr lang="ko-KR" altLang="en-US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를 신청하여 </a:t>
            </a:r>
            <a:r>
              <a:rPr lang="ko-KR" altLang="en-US" dirty="0" err="1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인증받은</a:t>
            </a:r>
            <a:r>
              <a:rPr lang="ko-KR" altLang="en-US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이용자 대상</a:t>
            </a:r>
          </a:p>
          <a:p>
            <a:pPr>
              <a:lnSpc>
                <a:spcPct val="90000"/>
              </a:lnSpc>
              <a:spcBef>
                <a:spcPts val="750"/>
              </a:spcBef>
              <a:defRPr/>
            </a:pPr>
            <a:r>
              <a:rPr lang="en-US" altLang="ko-KR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MY RISS &gt; </a:t>
            </a:r>
            <a:r>
              <a:rPr lang="ko-KR" altLang="en-US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내 정보 수정에서 확인 가능 </a:t>
            </a:r>
            <a:r>
              <a:rPr lang="en-US" altLang="ko-KR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(</a:t>
            </a:r>
            <a:r>
              <a:rPr lang="ko-KR" altLang="en-US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장애 등급</a:t>
            </a:r>
            <a:r>
              <a:rPr lang="en-US" altLang="ko-KR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/</a:t>
            </a:r>
            <a:r>
              <a:rPr lang="ko-KR" altLang="en-US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유형 관계 </a:t>
            </a:r>
            <a:r>
              <a:rPr lang="en-US" altLang="ko-KR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X)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일본</a:t>
            </a:r>
            <a:r>
              <a:rPr lang="en-US" altLang="ko-KR" dirty="0"/>
              <a:t>, </a:t>
            </a:r>
            <a:r>
              <a:rPr lang="ko-KR" altLang="en-US" dirty="0"/>
              <a:t>중국</a:t>
            </a:r>
            <a:r>
              <a:rPr lang="en-US" altLang="ko-KR" dirty="0"/>
              <a:t>, </a:t>
            </a:r>
            <a:r>
              <a:rPr lang="ko-KR" altLang="en-US" dirty="0"/>
              <a:t>유럽자료 이용</a:t>
            </a:r>
          </a:p>
        </p:txBody>
      </p:sp>
      <p:sp>
        <p:nvSpPr>
          <p:cNvPr id="2" name="내용 개체 틀 1"/>
          <p:cNvSpPr>
            <a:spLocks noGrp="1"/>
          </p:cNvSpPr>
          <p:nvPr>
            <p:ph idx="4294967295"/>
          </p:nvPr>
        </p:nvSpPr>
        <p:spPr>
          <a:xfrm>
            <a:off x="333747" y="3760820"/>
            <a:ext cx="4029075" cy="647700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중국 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자료는 </a:t>
            </a: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상호대차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회원 기관 </a:t>
            </a: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소속 이용자</a:t>
            </a:r>
            <a:r>
              <a:rPr lang="ko-KR" altLang="en-US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에 한해 이용할 수 있습니다</a:t>
            </a:r>
            <a:r>
              <a:rPr lang="en-US" altLang="ko-KR" sz="1800" dirty="0"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</a:p>
          <a:p>
            <a:pPr marL="0" indent="0">
              <a:buNone/>
              <a:defRPr/>
            </a:pP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lnSpc>
                <a:spcPct val="90000"/>
              </a:lnSpc>
              <a:spcBef>
                <a:spcPts val="750"/>
              </a:spcBef>
              <a:buNone/>
              <a:defRPr/>
            </a:pP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유럽권</a:t>
            </a:r>
            <a:r>
              <a:rPr lang="ko-KR" altLang="en-US" sz="1800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자료는 </a:t>
            </a:r>
            <a:r>
              <a:rPr lang="en-US" altLang="ko-KR" sz="1800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RISS </a:t>
            </a:r>
            <a:r>
              <a:rPr lang="ko-KR" altLang="en-US" sz="1800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가입 이용자라면 </a:t>
            </a:r>
            <a:endParaRPr lang="en-US" altLang="ko-KR" sz="1800" dirty="0">
              <a:solidFill>
                <a:srgbClr val="252C4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lnSpc>
                <a:spcPct val="90000"/>
              </a:lnSpc>
              <a:spcBef>
                <a:spcPts val="750"/>
              </a:spcBef>
              <a:buNone/>
              <a:defRPr/>
            </a:pPr>
            <a:r>
              <a:rPr lang="ko-KR" altLang="en-US" sz="1800" b="1" dirty="0">
                <a:ln w="6600">
                  <a:solidFill>
                    <a:srgbClr val="505050"/>
                  </a:solidFill>
                  <a:prstDash val="solid"/>
                </a:ln>
                <a:solidFill>
                  <a:schemeClr val="accent3"/>
                </a:solidFill>
                <a:effectLst>
                  <a:outerShdw dist="38100" dir="2700000" algn="tl" rotWithShape="0">
                    <a:srgbClr val="505050"/>
                  </a:outerShdw>
                </a:effectLst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누구나</a:t>
            </a:r>
            <a:r>
              <a:rPr lang="ko-KR" altLang="en-US" sz="1800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 이용할 수 있습니다</a:t>
            </a:r>
            <a:r>
              <a:rPr lang="en-US" altLang="ko-KR" sz="1800" dirty="0">
                <a:solidFill>
                  <a:srgbClr val="252C41"/>
                </a:solidFill>
                <a:latin typeface="경기천년제목 Medium" panose="02020603020101020101" pitchFamily="18" charset="-127"/>
                <a:ea typeface="경기천년제목 Medium" panose="02020603020101020101" pitchFamily="18" charset="-127"/>
              </a:rPr>
              <a:t>.</a:t>
            </a:r>
            <a:endParaRPr lang="ko-KR" altLang="en-US" sz="1800" dirty="0">
              <a:solidFill>
                <a:srgbClr val="252C41"/>
              </a:solidFill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  <a:p>
            <a:pPr marL="0" indent="0">
              <a:buNone/>
              <a:defRPr/>
            </a:pPr>
            <a:endParaRPr lang="en-US" altLang="ko-KR" sz="1800" dirty="0">
              <a:latin typeface="경기천년제목 Medium" panose="02020603020101020101" pitchFamily="18" charset="-127"/>
              <a:ea typeface="경기천년제목 Medium" panose="02020603020101020101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920035" y="1641970"/>
            <a:ext cx="7951167" cy="4163293"/>
            <a:chOff x="1043608" y="1992313"/>
            <a:chExt cx="7951167" cy="3892979"/>
          </a:xfrm>
        </p:grpSpPr>
        <p:pic>
          <p:nvPicPr>
            <p:cNvPr id="169991" name="그림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1992313"/>
              <a:ext cx="2332509" cy="1912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9992" name="그림 2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2648" y="2065933"/>
              <a:ext cx="4811712" cy="168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9993" name="그림 2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3063" y="4108366"/>
              <a:ext cx="4811712" cy="1776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모서리가 둥근 직사각형 8"/>
            <p:cNvSpPr/>
            <p:nvPr/>
          </p:nvSpPr>
          <p:spPr>
            <a:xfrm>
              <a:off x="4122932" y="2544194"/>
              <a:ext cx="701675" cy="203200"/>
            </a:xfrm>
            <a:prstGeom prst="roundRect">
              <a:avLst>
                <a:gd name="adj" fmla="val 6790"/>
              </a:avLst>
            </a:prstGeom>
            <a:noFill/>
            <a:ln w="50800">
              <a:solidFill>
                <a:srgbClr val="79D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7" name="모서리가 둥근 직사각형 8"/>
            <p:cNvSpPr/>
            <p:nvPr/>
          </p:nvSpPr>
          <p:spPr>
            <a:xfrm>
              <a:off x="4205482" y="4996829"/>
              <a:ext cx="808037" cy="358775"/>
            </a:xfrm>
            <a:prstGeom prst="roundRect">
              <a:avLst>
                <a:gd name="adj" fmla="val 6790"/>
              </a:avLst>
            </a:prstGeom>
            <a:noFill/>
            <a:ln w="50800">
              <a:solidFill>
                <a:srgbClr val="79D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8" name="모서리가 둥근 직사각형 8"/>
            <p:cNvSpPr/>
            <p:nvPr/>
          </p:nvSpPr>
          <p:spPr>
            <a:xfrm>
              <a:off x="1323976" y="3362325"/>
              <a:ext cx="1879872" cy="390525"/>
            </a:xfrm>
            <a:prstGeom prst="roundRect">
              <a:avLst>
                <a:gd name="adj" fmla="val 6790"/>
              </a:avLst>
            </a:prstGeom>
            <a:noFill/>
            <a:ln w="50800">
              <a:solidFill>
                <a:srgbClr val="79D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ko-KR" altLang="en-US" dirty="0"/>
              <a:t>중국</a:t>
            </a:r>
            <a:r>
              <a:rPr lang="en-US" altLang="ko-KR" dirty="0"/>
              <a:t>,</a:t>
            </a:r>
            <a:r>
              <a:rPr lang="ko-KR" altLang="en-US" dirty="0"/>
              <a:t>유럽권 복사 서비스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2A332A0D-01AB-42C5-B359-71BEB2E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252471"/>
            <a:ext cx="7669286" cy="5162616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9175</TotalTime>
  <Words>5486</Words>
  <Application>Microsoft Office PowerPoint</Application>
  <PresentationFormat>화면 슬라이드 쇼(4:3)</PresentationFormat>
  <Paragraphs>1252</Paragraphs>
  <Slides>116</Slides>
  <Notes>114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116</vt:i4>
      </vt:variant>
    </vt:vector>
  </HeadingPairs>
  <TitlesOfParts>
    <vt:vector size="127" baseType="lpstr">
      <vt:lpstr>Arial</vt:lpstr>
      <vt:lpstr>경기천년제목 Medium</vt:lpstr>
      <vt:lpstr>양진체 </vt:lpstr>
      <vt:lpstr>동그라미재단B</vt:lpstr>
      <vt:lpstr>경기천년제목 Light</vt:lpstr>
      <vt:lpstr>Wingdings</vt:lpstr>
      <vt:lpstr>DX하늘구름</vt:lpstr>
      <vt:lpstr>나눔고딕</vt:lpstr>
      <vt:lpstr>맑은 고딕</vt:lpstr>
      <vt:lpstr>나눔스퀘어_ac Bold</vt:lpstr>
      <vt:lpstr>Office 테마</vt:lpstr>
      <vt:lpstr>대학생을 위한 RISS   온라인 이용교육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RISS 메인 페이지</vt:lpstr>
      <vt:lpstr>RISS 메인 페이지</vt:lpstr>
      <vt:lpstr>RISS 메인 페이지</vt:lpstr>
      <vt:lpstr>RISS 메인 페이지</vt:lpstr>
      <vt:lpstr>RISS 메인 페이지</vt:lpstr>
      <vt:lpstr>2. RISS 신규 서비스</vt:lpstr>
      <vt:lpstr>RISS 신규서비스 : RISS 처음 방문이세요?</vt:lpstr>
      <vt:lpstr>RISS 신규서비스 : 챗봇서비스</vt:lpstr>
      <vt:lpstr>RISS 신규서비스 : 챗봇서비스</vt:lpstr>
      <vt:lpstr>RISS 신규서비스 : 추천논문</vt:lpstr>
      <vt:lpstr>RISS 신규서비스 : 추천논문</vt:lpstr>
      <vt:lpstr>MY RISS 신규서비스 : 내 추천논문</vt:lpstr>
      <vt:lpstr>MY RISS 신규서비스 : 내 책장</vt:lpstr>
      <vt:lpstr>MY RISS 신규서비스 : 내 서비스 사용권한</vt:lpstr>
      <vt:lpstr>MY RISS 신규서비스 : 내관심 DB</vt:lpstr>
      <vt:lpstr>PowerPoint 프레젠테이션</vt:lpstr>
      <vt:lpstr>기본 검색</vt:lpstr>
      <vt:lpstr>기본 검색</vt:lpstr>
      <vt:lpstr>기본 검색</vt:lpstr>
      <vt:lpstr>기본 검색</vt:lpstr>
      <vt:lpstr>상세 검색</vt:lpstr>
      <vt:lpstr>상세 검색</vt:lpstr>
      <vt:lpstr>PowerPoint 프레젠테이션</vt:lpstr>
      <vt:lpstr>검색 결과(통합검색)</vt:lpstr>
      <vt:lpstr>기본 검색 결과(국내학술논문)</vt:lpstr>
      <vt:lpstr>검색 결과 좁혀보기</vt:lpstr>
      <vt:lpstr>검색 결과 좁혀보기(학위논문)</vt:lpstr>
      <vt:lpstr>목차 검색 조회</vt:lpstr>
      <vt:lpstr>상세 보기</vt:lpstr>
      <vt:lpstr>상세 보기</vt:lpstr>
      <vt:lpstr>내 서재 담기</vt:lpstr>
      <vt:lpstr>내 책장 담기</vt:lpstr>
      <vt:lpstr>내보내기</vt:lpstr>
      <vt:lpstr>SNS 공유</vt:lpstr>
      <vt:lpstr>주제어 검색</vt:lpstr>
      <vt:lpstr>참고 문헌 확인</vt:lpstr>
      <vt:lpstr>관련 분석 정보 제공</vt:lpstr>
      <vt:lpstr>PowerPoint 프레젠테이션</vt:lpstr>
      <vt:lpstr>국내학술논문</vt:lpstr>
      <vt:lpstr>국내학술논문</vt:lpstr>
      <vt:lpstr>학위 논문</vt:lpstr>
      <vt:lpstr>해외학술논문</vt:lpstr>
      <vt:lpstr>학술지</vt:lpstr>
      <vt:lpstr>단행본</vt:lpstr>
      <vt:lpstr>연구보고서</vt:lpstr>
      <vt:lpstr>공개강의</vt:lpstr>
      <vt:lpstr>PowerPoint 프레젠테이션</vt:lpstr>
      <vt:lpstr>해외 전자정보 서비스</vt:lpstr>
      <vt:lpstr>1. 해외 전자정보 서비스 바로가기</vt:lpstr>
      <vt:lpstr>해외전자정보 서비스 바로가기</vt:lpstr>
      <vt:lpstr>해외전자정보 서비스 </vt:lpstr>
      <vt:lpstr>해외전자정보 서비스 </vt:lpstr>
      <vt:lpstr>2. 기본검색 / 상세검색</vt:lpstr>
      <vt:lpstr>기본 검색 </vt:lpstr>
      <vt:lpstr>상세 검색</vt:lpstr>
      <vt:lpstr>3. 선택검색 / 개별검색</vt:lpstr>
      <vt:lpstr>해외 DB 선택 검색</vt:lpstr>
      <vt:lpstr>DB 바로 가기</vt:lpstr>
      <vt:lpstr>해외 DB 선택 검색</vt:lpstr>
      <vt:lpstr>개별 검색 DB</vt:lpstr>
      <vt:lpstr>4. 검색 및  검색결과</vt:lpstr>
      <vt:lpstr>해외전자정보 검색</vt:lpstr>
      <vt:lpstr>해외전자정보 검색결과</vt:lpstr>
      <vt:lpstr>해외전자정보 검색 결과</vt:lpstr>
      <vt:lpstr>검색결과 좁혀 보기</vt:lpstr>
      <vt:lpstr>상세보기</vt:lpstr>
      <vt:lpstr>5. DB 이용권한</vt:lpstr>
      <vt:lpstr>DB 이용 권한 안내</vt:lpstr>
      <vt:lpstr>DB 이용 권한 안내</vt:lpstr>
      <vt:lpstr>DB 이용 권한 안내</vt:lpstr>
      <vt:lpstr>24시간 이용 가능 DB 1</vt:lpstr>
      <vt:lpstr>24시간 이용 가능 DB 2</vt:lpstr>
      <vt:lpstr>24시간 이용 가능 DB 3</vt:lpstr>
      <vt:lpstr>24시간 이용 가능 DB 4</vt:lpstr>
      <vt:lpstr>시간대별 (16~9시) 이용 가능 DB 1</vt:lpstr>
      <vt:lpstr>시간대별 (16~9시) 이용 가능 DB 2</vt:lpstr>
      <vt:lpstr>시간대별(17/18~9시) 이용 가능 DB </vt:lpstr>
      <vt:lpstr>이용 제한 DB</vt:lpstr>
      <vt:lpstr>PowerPoint 프레젠테이션</vt:lpstr>
      <vt:lpstr>1. 복사 &amp; 대출</vt:lpstr>
      <vt:lpstr>복사&amp;대출</vt:lpstr>
      <vt:lpstr>복사&amp;대출</vt:lpstr>
      <vt:lpstr>소속기관이용자? 일반이용자?</vt:lpstr>
      <vt:lpstr>단행본 대출</vt:lpstr>
      <vt:lpstr>문헌 복사 서비스</vt:lpstr>
      <vt:lpstr>2. EDDS (해외논문구매대행)</vt:lpstr>
      <vt:lpstr>해외논문 구매대행 서비스</vt:lpstr>
      <vt:lpstr>해외논문 구매대행</vt:lpstr>
      <vt:lpstr>해외논문 구매대행 비용지원</vt:lpstr>
      <vt:lpstr>장애인 복지서비스(비용지원)</vt:lpstr>
      <vt:lpstr>일본, 중국, 유럽자료 이용</vt:lpstr>
      <vt:lpstr>중국,유럽권 복사 서비스</vt:lpstr>
      <vt:lpstr>3. FRIC (외국학술지지원센터)</vt:lpstr>
      <vt:lpstr>외국학술지지원센터</vt:lpstr>
      <vt:lpstr>외국학술지지원센터</vt:lpstr>
      <vt:lpstr>FRIC 자료 신청하기</vt:lpstr>
      <vt:lpstr>4. RISS 활용도 분석</vt:lpstr>
      <vt:lpstr>RISS 활용도분석</vt:lpstr>
      <vt:lpstr>주제별 활용 통계 분석</vt:lpstr>
      <vt:lpstr>5. RISS 직접 접속(기관 접속)</vt:lpstr>
      <vt:lpstr>직접접속</vt:lpstr>
      <vt:lpstr>직접접속(기관내 무료)</vt:lpstr>
      <vt:lpstr>직접접속(해외전자자료)</vt:lpstr>
      <vt:lpstr>직접접속(해외전자자료)</vt:lpstr>
      <vt:lpstr>직접접속(개인계정 로그인)</vt:lpstr>
      <vt:lpstr>직접접속(개인계정 로그인)</vt:lpstr>
      <vt:lpstr>KOCW with RISS</vt:lpstr>
      <vt:lpstr>KOCW with RISS</vt:lpstr>
      <vt:lpstr>대학생을 위한 RISS이용 교육    감사합니다.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보고서커버양식 이곳에 타이틀이 ㅟ</dc:title>
  <dc:creator>hiveimac</dc:creator>
  <cp:lastModifiedBy>김현정</cp:lastModifiedBy>
  <cp:revision>462</cp:revision>
  <cp:lastPrinted>2021-03-11T00:34:01Z</cp:lastPrinted>
  <dcterms:created xsi:type="dcterms:W3CDTF">2014-08-06T06:26:52Z</dcterms:created>
  <dcterms:modified xsi:type="dcterms:W3CDTF">2022-04-21T07:09:47Z</dcterms:modified>
</cp:coreProperties>
</file>